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  <p:sldMasterId id="2147484159" r:id="rId5"/>
  </p:sldMasterIdLst>
  <p:notesMasterIdLst>
    <p:notesMasterId r:id="rId46"/>
  </p:notesMasterIdLst>
  <p:handoutMasterIdLst>
    <p:handoutMasterId r:id="rId47"/>
  </p:handoutMasterIdLst>
  <p:sldIdLst>
    <p:sldId id="1645" r:id="rId6"/>
    <p:sldId id="1453" r:id="rId7"/>
    <p:sldId id="1699" r:id="rId8"/>
    <p:sldId id="506" r:id="rId9"/>
    <p:sldId id="1692" r:id="rId10"/>
    <p:sldId id="1693" r:id="rId11"/>
    <p:sldId id="1694" r:id="rId12"/>
    <p:sldId id="1701" r:id="rId13"/>
    <p:sldId id="1708" r:id="rId14"/>
    <p:sldId id="1703" r:id="rId15"/>
    <p:sldId id="1704" r:id="rId16"/>
    <p:sldId id="1709" r:id="rId17"/>
    <p:sldId id="1702" r:id="rId18"/>
    <p:sldId id="1696" r:id="rId19"/>
    <p:sldId id="1723" r:id="rId20"/>
    <p:sldId id="1706" r:id="rId21"/>
    <p:sldId id="1691" r:id="rId22"/>
    <p:sldId id="1705" r:id="rId23"/>
    <p:sldId id="1707" r:id="rId24"/>
    <p:sldId id="1729" r:id="rId25"/>
    <p:sldId id="1716" r:id="rId26"/>
    <p:sldId id="1713" r:id="rId27"/>
    <p:sldId id="1715" r:id="rId28"/>
    <p:sldId id="1719" r:id="rId29"/>
    <p:sldId id="1717" r:id="rId30"/>
    <p:sldId id="1721" r:id="rId31"/>
    <p:sldId id="1718" r:id="rId32"/>
    <p:sldId id="1711" r:id="rId33"/>
    <p:sldId id="1712" r:id="rId34"/>
    <p:sldId id="1710" r:id="rId35"/>
    <p:sldId id="1700" r:id="rId36"/>
    <p:sldId id="1722" r:id="rId37"/>
    <p:sldId id="1726" r:id="rId38"/>
    <p:sldId id="1727" r:id="rId39"/>
    <p:sldId id="1720" r:id="rId40"/>
    <p:sldId id="1725" r:id="rId41"/>
    <p:sldId id="1698" r:id="rId42"/>
    <p:sldId id="1697" r:id="rId43"/>
    <p:sldId id="1728" r:id="rId44"/>
    <p:sldId id="1690" r:id="rId45"/>
  </p:sldIdLst>
  <p:sldSz cx="18288000" cy="10287000"/>
  <p:notesSz cx="6797675" cy="9926638"/>
  <p:defaultTextStyle>
    <a:defPPr>
      <a:defRPr lang="uk-UA"/>
    </a:defPPr>
    <a:lvl1pPr algn="l" defTabSz="1370013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684213" indent="-227013" algn="l" defTabSz="1370013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1370013" indent="-455613" algn="l" defTabSz="1370013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2055813" indent="-684213" algn="l" defTabSz="1370013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2741613" indent="-912813" algn="l" defTabSz="1370013" rtl="0" eaLnBrk="0" fontAlgn="base" hangingPunct="0">
      <a:spcBef>
        <a:spcPct val="0"/>
      </a:spcBef>
      <a:spcAft>
        <a:spcPct val="0"/>
      </a:spcAft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sz="2700"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pita Arrese Alcala" initials="" lastIdx="16" clrIdx="0"/>
  <p:cmAuthor id="2" name="oe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EE9"/>
    <a:srgbClr val="23AAD5"/>
    <a:srgbClr val="4A879B"/>
    <a:srgbClr val="000000"/>
    <a:srgbClr val="64D4EA"/>
    <a:srgbClr val="4CCCE6"/>
    <a:srgbClr val="6CD5EA"/>
    <a:srgbClr val="2BC3E1"/>
    <a:srgbClr val="57C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F0679-29BB-41DC-BE2E-55D15D607696}" v="13" dt="2023-09-04T12:24:24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 autoAdjust="0"/>
    <p:restoredTop sz="96054" autoAdjust="0"/>
  </p:normalViewPr>
  <p:slideViewPr>
    <p:cSldViewPr snapToGrid="0">
      <p:cViewPr varScale="1">
        <p:scale>
          <a:sx n="74" d="100"/>
          <a:sy n="74" d="100"/>
        </p:scale>
        <p:origin x="672" y="5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-22038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José Romero Barrera" userId="686c09f2-13db-4937-b57e-cf62817f331a" providerId="ADAL" clId="{C9A068F6-C65B-4C97-B67F-9E8096F0E33E}"/>
    <pc:docChg chg="modSld">
      <pc:chgData name="Antonio José Romero Barrera" userId="686c09f2-13db-4937-b57e-cf62817f331a" providerId="ADAL" clId="{C9A068F6-C65B-4C97-B67F-9E8096F0E33E}" dt="2023-07-26T08:48:52.194" v="1" actId="20577"/>
      <pc:docMkLst>
        <pc:docMk/>
      </pc:docMkLst>
      <pc:sldChg chg="modSp">
        <pc:chgData name="Antonio José Romero Barrera" userId="686c09f2-13db-4937-b57e-cf62817f331a" providerId="ADAL" clId="{C9A068F6-C65B-4C97-B67F-9E8096F0E33E}" dt="2023-07-26T08:48:52.194" v="1" actId="20577"/>
        <pc:sldMkLst>
          <pc:docMk/>
          <pc:sldMk cId="4173142374" sldId="1716"/>
        </pc:sldMkLst>
        <pc:spChg chg="mod">
          <ac:chgData name="Antonio José Romero Barrera" userId="686c09f2-13db-4937-b57e-cf62817f331a" providerId="ADAL" clId="{C9A068F6-C65B-4C97-B67F-9E8096F0E33E}" dt="2023-07-26T08:48:52.194" v="1" actId="20577"/>
          <ac:spMkLst>
            <pc:docMk/>
            <pc:sldMk cId="4173142374" sldId="1716"/>
            <ac:spMk id="32" creationId="{AE7FE694-32CA-C0C6-5F56-FCB530FFAC2E}"/>
          </ac:spMkLst>
        </pc:spChg>
      </pc:sldChg>
    </pc:docChg>
  </pc:docChgLst>
  <pc:docChgLst>
    <pc:chgData name="Antonio José Romero Barrera" userId="686c09f2-13db-4937-b57e-cf62817f331a" providerId="ADAL" clId="{0CC79ADE-190B-4390-A560-B71810748FE2}"/>
    <pc:docChg chg="delSld modSld sldOrd">
      <pc:chgData name="Antonio José Romero Barrera" userId="686c09f2-13db-4937-b57e-cf62817f331a" providerId="ADAL" clId="{0CC79ADE-190B-4390-A560-B71810748FE2}" dt="2023-09-03T09:01:45.670" v="2"/>
      <pc:docMkLst>
        <pc:docMk/>
      </pc:docMkLst>
      <pc:sldChg chg="ord">
        <pc:chgData name="Antonio José Romero Barrera" userId="686c09f2-13db-4937-b57e-cf62817f331a" providerId="ADAL" clId="{0CC79ADE-190B-4390-A560-B71810748FE2}" dt="2023-09-03T09:01:45.670" v="2"/>
        <pc:sldMkLst>
          <pc:docMk/>
          <pc:sldMk cId="3950643177" sldId="1708"/>
        </pc:sldMkLst>
      </pc:sldChg>
      <pc:sldChg chg="del">
        <pc:chgData name="Antonio José Romero Barrera" userId="686c09f2-13db-4937-b57e-cf62817f331a" providerId="ADAL" clId="{0CC79ADE-190B-4390-A560-B71810748FE2}" dt="2023-09-02T08:15:49.888" v="0" actId="2696"/>
        <pc:sldMkLst>
          <pc:docMk/>
          <pc:sldMk cId="1518990917" sldId="1729"/>
        </pc:sldMkLst>
      </pc:sldChg>
    </pc:docChg>
  </pc:docChgLst>
  <pc:docChgLst>
    <pc:chgData name="Antonio José Romero Barrera" userId="S::antonio.romero@urjc.es::686c09f2-13db-4937-b57e-cf62817f331a" providerId="AD" clId="Web-{48BA4A08-23D8-6648-AFEF-5BE43A90AC83}"/>
    <pc:docChg chg="addSld modSld">
      <pc:chgData name="Antonio José Romero Barrera" userId="S::antonio.romero@urjc.es::686c09f2-13db-4937-b57e-cf62817f331a" providerId="AD" clId="Web-{48BA4A08-23D8-6648-AFEF-5BE43A90AC83}" dt="2023-09-05T07:22:54.015" v="126" actId="1076"/>
      <pc:docMkLst>
        <pc:docMk/>
      </pc:docMkLst>
      <pc:sldChg chg="addSp delSp modSp">
        <pc:chgData name="Antonio José Romero Barrera" userId="S::antonio.romero@urjc.es::686c09f2-13db-4937-b57e-cf62817f331a" providerId="AD" clId="Web-{48BA4A08-23D8-6648-AFEF-5BE43A90AC83}" dt="2023-09-05T07:22:54.015" v="126" actId="1076"/>
        <pc:sldMkLst>
          <pc:docMk/>
          <pc:sldMk cId="2126108280" sldId="1707"/>
        </pc:sldMkLst>
        <pc:spChg chg="add del">
          <ac:chgData name="Antonio José Romero Barrera" userId="S::antonio.romero@urjc.es::686c09f2-13db-4937-b57e-cf62817f331a" providerId="AD" clId="Web-{48BA4A08-23D8-6648-AFEF-5BE43A90AC83}" dt="2023-09-05T07:17:18.147" v="25"/>
          <ac:spMkLst>
            <pc:docMk/>
            <pc:sldMk cId="2126108280" sldId="1707"/>
            <ac:spMk id="2" creationId="{DA62EDB4-D774-4D22-DFD0-89DD018580E3}"/>
          </ac:spMkLst>
        </pc:spChg>
        <pc:spChg chg="add mod">
          <ac:chgData name="Antonio José Romero Barrera" userId="S::antonio.romero@urjc.es::686c09f2-13db-4937-b57e-cf62817f331a" providerId="AD" clId="Web-{48BA4A08-23D8-6648-AFEF-5BE43A90AC83}" dt="2023-09-05T07:22:46.765" v="123" actId="1076"/>
          <ac:spMkLst>
            <pc:docMk/>
            <pc:sldMk cId="2126108280" sldId="1707"/>
            <ac:spMk id="5" creationId="{8F49E1DE-FD4B-FF0E-331E-CFE1AE57471C}"/>
          </ac:spMkLst>
        </pc:spChg>
        <pc:spChg chg="add del mod">
          <ac:chgData name="Antonio José Romero Barrera" userId="S::antonio.romero@urjc.es::686c09f2-13db-4937-b57e-cf62817f331a" providerId="AD" clId="Web-{48BA4A08-23D8-6648-AFEF-5BE43A90AC83}" dt="2023-09-05T07:18:45.712" v="43"/>
          <ac:spMkLst>
            <pc:docMk/>
            <pc:sldMk cId="2126108280" sldId="1707"/>
            <ac:spMk id="6" creationId="{2CB3C23D-88BB-FF69-BDFA-7B9C26DF17E8}"/>
          </ac:spMkLst>
        </pc:spChg>
        <pc:spChg chg="add mod">
          <ac:chgData name="Antonio José Romero Barrera" userId="S::antonio.romero@urjc.es::686c09f2-13db-4937-b57e-cf62817f331a" providerId="AD" clId="Web-{48BA4A08-23D8-6648-AFEF-5BE43A90AC83}" dt="2023-09-05T07:22:44.780" v="122" actId="1076"/>
          <ac:spMkLst>
            <pc:docMk/>
            <pc:sldMk cId="2126108280" sldId="1707"/>
            <ac:spMk id="7" creationId="{3A8DF45D-A4D1-A095-C676-53E8C840A1DE}"/>
          </ac:spMkLst>
        </pc:spChg>
        <pc:spChg chg="add del mod">
          <ac:chgData name="Antonio José Romero Barrera" userId="S::antonio.romero@urjc.es::686c09f2-13db-4937-b57e-cf62817f331a" providerId="AD" clId="Web-{48BA4A08-23D8-6648-AFEF-5BE43A90AC83}" dt="2023-09-05T07:22:15.530" v="110"/>
          <ac:spMkLst>
            <pc:docMk/>
            <pc:sldMk cId="2126108280" sldId="1707"/>
            <ac:spMk id="8" creationId="{4076BC01-0AB3-854B-E6DA-A640A50D2E06}"/>
          </ac:spMkLst>
        </pc:spChg>
        <pc:spChg chg="mod">
          <ac:chgData name="Antonio José Romero Barrera" userId="S::antonio.romero@urjc.es::686c09f2-13db-4937-b57e-cf62817f331a" providerId="AD" clId="Web-{48BA4A08-23D8-6648-AFEF-5BE43A90AC83}" dt="2023-09-05T07:16:16.864" v="12" actId="20577"/>
          <ac:spMkLst>
            <pc:docMk/>
            <pc:sldMk cId="2126108280" sldId="1707"/>
            <ac:spMk id="25" creationId="{99678FD8-E156-9F41-CED6-6C8D6201DC69}"/>
          </ac:spMkLst>
        </pc:spChg>
        <pc:picChg chg="add mod">
          <ac:chgData name="Antonio José Romero Barrera" userId="S::antonio.romero@urjc.es::686c09f2-13db-4937-b57e-cf62817f331a" providerId="AD" clId="Web-{48BA4A08-23D8-6648-AFEF-5BE43A90AC83}" dt="2023-09-05T07:22:50.374" v="125" actId="1076"/>
          <ac:picMkLst>
            <pc:docMk/>
            <pc:sldMk cId="2126108280" sldId="1707"/>
            <ac:picMk id="3" creationId="{3C3A5ACE-C9A0-8748-B397-BC7BF0365568}"/>
          </ac:picMkLst>
        </pc:picChg>
        <pc:picChg chg="add mod">
          <ac:chgData name="Antonio José Romero Barrera" userId="S::antonio.romero@urjc.es::686c09f2-13db-4937-b57e-cf62817f331a" providerId="AD" clId="Web-{48BA4A08-23D8-6648-AFEF-5BE43A90AC83}" dt="2023-09-05T07:22:48.843" v="124" actId="1076"/>
          <ac:picMkLst>
            <pc:docMk/>
            <pc:sldMk cId="2126108280" sldId="1707"/>
            <ac:picMk id="4" creationId="{0EC431C4-C6AB-AD21-1737-A1A4F178E24E}"/>
          </ac:picMkLst>
        </pc:picChg>
        <pc:picChg chg="add mod">
          <ac:chgData name="Antonio José Romero Barrera" userId="S::antonio.romero@urjc.es::686c09f2-13db-4937-b57e-cf62817f331a" providerId="AD" clId="Web-{48BA4A08-23D8-6648-AFEF-5BE43A90AC83}" dt="2023-09-05T07:22:54.015" v="126" actId="1076"/>
          <ac:picMkLst>
            <pc:docMk/>
            <pc:sldMk cId="2126108280" sldId="1707"/>
            <ac:picMk id="9" creationId="{9E229AC1-A20C-446A-1B6A-FCBB41B9FD93}"/>
          </ac:picMkLst>
        </pc:picChg>
        <pc:picChg chg="del">
          <ac:chgData name="Antonio José Romero Barrera" userId="S::antonio.romero@urjc.es::686c09f2-13db-4937-b57e-cf62817f331a" providerId="AD" clId="Web-{48BA4A08-23D8-6648-AFEF-5BE43A90AC83}" dt="2023-09-05T07:16:02.020" v="1"/>
          <ac:picMkLst>
            <pc:docMk/>
            <pc:sldMk cId="2126108280" sldId="1707"/>
            <ac:picMk id="29" creationId="{DD921808-3C92-94CD-40A6-2E287F2485A9}"/>
          </ac:picMkLst>
        </pc:picChg>
      </pc:sldChg>
      <pc:sldChg chg="add replId">
        <pc:chgData name="Antonio José Romero Barrera" userId="S::antonio.romero@urjc.es::686c09f2-13db-4937-b57e-cf62817f331a" providerId="AD" clId="Web-{48BA4A08-23D8-6648-AFEF-5BE43A90AC83}" dt="2023-09-05T07:15:58.536" v="0"/>
        <pc:sldMkLst>
          <pc:docMk/>
          <pc:sldMk cId="178513252" sldId="1729"/>
        </pc:sldMkLst>
      </pc:sldChg>
    </pc:docChg>
  </pc:docChgLst>
  <pc:docChgLst>
    <pc:chgData name="Antonio José Romero Barrera" userId="686c09f2-13db-4937-b57e-cf62817f331a" providerId="ADAL" clId="{F60F0679-29BB-41DC-BE2E-55D15D607696}"/>
    <pc:docChg chg="modSld">
      <pc:chgData name="Antonio José Romero Barrera" userId="686c09f2-13db-4937-b57e-cf62817f331a" providerId="ADAL" clId="{F60F0679-29BB-41DC-BE2E-55D15D607696}" dt="2023-09-07T15:18:03.454" v="24" actId="20577"/>
      <pc:docMkLst>
        <pc:docMk/>
      </pc:docMkLst>
      <pc:sldChg chg="modSp mod">
        <pc:chgData name="Antonio José Romero Barrera" userId="686c09f2-13db-4937-b57e-cf62817f331a" providerId="ADAL" clId="{F60F0679-29BB-41DC-BE2E-55D15D607696}" dt="2023-09-04T12:23:38.073" v="12" actId="1076"/>
        <pc:sldMkLst>
          <pc:docMk/>
          <pc:sldMk cId="2929116119" sldId="1692"/>
        </pc:sldMkLst>
        <pc:picChg chg="mod">
          <ac:chgData name="Antonio José Romero Barrera" userId="686c09f2-13db-4937-b57e-cf62817f331a" providerId="ADAL" clId="{F60F0679-29BB-41DC-BE2E-55D15D607696}" dt="2023-09-04T12:23:38.073" v="12" actId="1076"/>
          <ac:picMkLst>
            <pc:docMk/>
            <pc:sldMk cId="2929116119" sldId="1692"/>
            <ac:picMk id="9" creationId="{A81D3996-8DAE-5766-BF2A-4D7B52D6121F}"/>
          </ac:picMkLst>
        </pc:picChg>
        <pc:picChg chg="mod">
          <ac:chgData name="Antonio José Romero Barrera" userId="686c09f2-13db-4937-b57e-cf62817f331a" providerId="ADAL" clId="{F60F0679-29BB-41DC-BE2E-55D15D607696}" dt="2023-09-04T12:23:38.073" v="12" actId="1076"/>
          <ac:picMkLst>
            <pc:docMk/>
            <pc:sldMk cId="2929116119" sldId="1692"/>
            <ac:picMk id="14" creationId="{0861FAF1-AE12-0B36-AE57-B7A620F09537}"/>
          </ac:picMkLst>
        </pc:picChg>
        <pc:picChg chg="mod">
          <ac:chgData name="Antonio José Romero Barrera" userId="686c09f2-13db-4937-b57e-cf62817f331a" providerId="ADAL" clId="{F60F0679-29BB-41DC-BE2E-55D15D607696}" dt="2023-09-04T12:23:38.073" v="12" actId="1076"/>
          <ac:picMkLst>
            <pc:docMk/>
            <pc:sldMk cId="2929116119" sldId="1692"/>
            <ac:picMk id="15" creationId="{152FEA97-009E-F8FC-8045-88F23125B586}"/>
          </ac:picMkLst>
        </pc:picChg>
      </pc:sldChg>
      <pc:sldChg chg="addSp modSp mod modAnim">
        <pc:chgData name="Antonio José Romero Barrera" userId="686c09f2-13db-4937-b57e-cf62817f331a" providerId="ADAL" clId="{F60F0679-29BB-41DC-BE2E-55D15D607696}" dt="2023-09-04T12:24:02.371" v="20" actId="1076"/>
        <pc:sldMkLst>
          <pc:docMk/>
          <pc:sldMk cId="1441356605" sldId="1693"/>
        </pc:sldMkLst>
        <pc:spChg chg="add mod">
          <ac:chgData name="Antonio José Romero Barrera" userId="686c09f2-13db-4937-b57e-cf62817f331a" providerId="ADAL" clId="{F60F0679-29BB-41DC-BE2E-55D15D607696}" dt="2023-09-04T12:23:59.227" v="18" actId="1076"/>
          <ac:spMkLst>
            <pc:docMk/>
            <pc:sldMk cId="1441356605" sldId="1693"/>
            <ac:spMk id="2" creationId="{9BB67397-B2C2-C3EE-BB3E-B48251AC46C9}"/>
          </ac:spMkLst>
        </pc:spChg>
        <pc:spChg chg="add mod">
          <ac:chgData name="Antonio José Romero Barrera" userId="686c09f2-13db-4937-b57e-cf62817f331a" providerId="ADAL" clId="{F60F0679-29BB-41DC-BE2E-55D15D607696}" dt="2023-09-04T12:24:02.371" v="20" actId="1076"/>
          <ac:spMkLst>
            <pc:docMk/>
            <pc:sldMk cId="1441356605" sldId="1693"/>
            <ac:spMk id="3" creationId="{01470AAE-4CEB-D9CC-0283-F76336C67C2E}"/>
          </ac:spMkLst>
        </pc:spChg>
        <pc:spChg chg="mod">
          <ac:chgData name="Antonio José Romero Barrera" userId="686c09f2-13db-4937-b57e-cf62817f331a" providerId="ADAL" clId="{F60F0679-29BB-41DC-BE2E-55D15D607696}" dt="2023-09-04T12:23:53.954" v="16" actId="1076"/>
          <ac:spMkLst>
            <pc:docMk/>
            <pc:sldMk cId="1441356605" sldId="1693"/>
            <ac:spMk id="12" creationId="{705FD1F1-9493-3E07-1C0E-FA3D96EAB254}"/>
          </ac:spMkLst>
        </pc:spChg>
      </pc:sldChg>
      <pc:sldChg chg="modSp mod">
        <pc:chgData name="Antonio José Romero Barrera" userId="686c09f2-13db-4937-b57e-cf62817f331a" providerId="ADAL" clId="{F60F0679-29BB-41DC-BE2E-55D15D607696}" dt="2023-09-07T15:18:03.454" v="24" actId="20577"/>
        <pc:sldMkLst>
          <pc:docMk/>
          <pc:sldMk cId="3621754980" sldId="1710"/>
        </pc:sldMkLst>
        <pc:graphicFrameChg chg="modGraphic">
          <ac:chgData name="Antonio José Romero Barrera" userId="686c09f2-13db-4937-b57e-cf62817f331a" providerId="ADAL" clId="{F60F0679-29BB-41DC-BE2E-55D15D607696}" dt="2023-09-07T15:18:03.454" v="24" actId="20577"/>
          <ac:graphicFrameMkLst>
            <pc:docMk/>
            <pc:sldMk cId="3621754980" sldId="1710"/>
            <ac:graphicFrameMk id="2" creationId="{590FF900-B33F-E694-BBB1-E86E35AD46FB}"/>
          </ac:graphicFrameMkLst>
        </pc:graphicFrameChg>
      </pc:sldChg>
      <pc:sldChg chg="modSp">
        <pc:chgData name="Antonio José Romero Barrera" userId="686c09f2-13db-4937-b57e-cf62817f331a" providerId="ADAL" clId="{F60F0679-29BB-41DC-BE2E-55D15D607696}" dt="2023-09-04T12:24:24.409" v="21" actId="1076"/>
        <pc:sldMkLst>
          <pc:docMk/>
          <pc:sldMk cId="838441487" sldId="1728"/>
        </pc:sldMkLst>
        <pc:spChg chg="mod">
          <ac:chgData name="Antonio José Romero Barrera" userId="686c09f2-13db-4937-b57e-cf62817f331a" providerId="ADAL" clId="{F60F0679-29BB-41DC-BE2E-55D15D607696}" dt="2023-09-04T12:24:24.409" v="21" actId="1076"/>
          <ac:spMkLst>
            <pc:docMk/>
            <pc:sldMk cId="838441487" sldId="1728"/>
            <ac:spMk id="24" creationId="{18A97F07-53AD-BD1A-DB1F-2EFFF550FC1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65E4EE4-B07E-C871-7065-693F464878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A9B816-41BF-2D2F-CDAD-6AB3776319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9DD5D29-DC4B-4EFE-B5AE-B4F448AD5387}" type="datetimeFigureOut">
              <a:rPr lang="es-ES"/>
              <a:pPr>
                <a:defRPr/>
              </a:pPr>
              <a:t>07/09/2023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D90CC5-4995-8254-3A8C-82DD3C72B6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CE69AA-9F2B-B9ED-60E8-DCCA29F395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9F5E698-76C5-490D-955D-BB092B55514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FC33735-B77E-1BA3-60FD-729920E5CC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28449-9186-87BB-DF22-0177D86897A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F9091D-D29B-461C-9DA3-8F66C05804E3}" type="datetimeFigureOut">
              <a:rPr lang="uk-UA"/>
              <a:pPr>
                <a:defRPr/>
              </a:pPr>
              <a:t>07.09.2023</a:t>
            </a:fld>
            <a:endParaRPr lang="uk-UA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2A3150-4C42-F029-D94B-1C848709A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uk-UA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916D667-F72E-F19B-5FD8-ECD9FACAD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uk-UA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02E6E-C9D1-7A2B-D55E-3D697B4E80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uk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DDD53-D90D-6C9A-0BE9-9349068B1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371408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D3D27B9-F32E-4658-8CB0-37003C24B9F1}" type="slidenum">
              <a:rPr lang="uk-UA"/>
              <a:pPr>
                <a:defRPr/>
              </a:pPr>
              <a:t>‹Nº›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8E39C6-AB71-43C8-EC3F-6B807FE41CDF}"/>
              </a:ext>
            </a:extLst>
          </p:cNvPr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>
              <a:defRPr lang="uk-UA" sz="4400" b="1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s-ES_tradnl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 lIns="91428" tIns="45713" rIns="91428" bIns="45713"/>
          <a:lstStyle/>
          <a:p>
            <a:pPr lvl="0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211040497"/>
      </p:ext>
    </p:extLst>
  </p:cSld>
  <p:clrMapOvr>
    <a:masterClrMapping/>
  </p:clrMapOvr>
  <p:transition spd="slow"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C9B3EE-1E10-FB95-7C26-99D545048A3C}"/>
              </a:ext>
            </a:extLst>
          </p:cNvPr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>
              <a:defRPr lang="uk-UA" sz="4400" b="1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772758362"/>
      </p:ext>
    </p:extLst>
  </p:cSld>
  <p:clrMapOvr>
    <a:masterClrMapping/>
  </p:clrMapOvr>
  <p:transition spd="slow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74DE2F3-C776-7FBD-AC86-FFCA9FEE88AA}"/>
              </a:ext>
            </a:extLst>
          </p:cNvPr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>
              <a:defRPr lang="uk-UA" sz="4400" b="1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s-ES_tradnl" noProof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1731092169"/>
      </p:ext>
    </p:extLst>
  </p:cSld>
  <p:clrMapOvr>
    <a:masterClrMapping/>
  </p:clrMapOvr>
  <p:transition spd="slow"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AABAE32-D138-83E9-7E79-5FCDBE4196E5}"/>
              </a:ext>
            </a:extLst>
          </p:cNvPr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>
              <a:defRPr lang="uk-UA" sz="4400" b="1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s-ES_tradnl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 lIns="91428" tIns="45713" rIns="91428" bIns="45713"/>
          <a:lstStyle>
            <a:lvl1pPr>
              <a:defRPr sz="2000"/>
            </a:lvl1pPr>
          </a:lstStyle>
          <a:p>
            <a:pPr lvl="0"/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3106976847"/>
      </p:ext>
    </p:extLst>
  </p:cSld>
  <p:clrMapOvr>
    <a:masterClrMapping/>
  </p:clrMapOvr>
  <p:transition spd="slow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5" descr="Texto&#10;&#10;Descripción generada automáticamente">
            <a:extLst>
              <a:ext uri="{FF2B5EF4-FFF2-40B4-BE49-F238E27FC236}">
                <a16:creationId xmlns:a16="http://schemas.microsoft.com/office/drawing/2014/main" id="{091B5CC5-4C95-ABCB-9777-6749A3E8B3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240838"/>
            <a:ext cx="33178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144866"/>
      </p:ext>
    </p:extLst>
  </p:cSld>
  <p:clrMapOvr>
    <a:masterClrMapping/>
  </p:clrMapOvr>
  <p:transition spd="slow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0CF75D5D-1C57-C7C9-D11C-5D5C943447A1}"/>
              </a:ext>
            </a:extLst>
          </p:cNvPr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2"/>
            <a:ext cx="5448301" cy="1322399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>
              <a:defRPr lang="uk-UA" sz="4400" b="1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lvl="0"/>
            <a:r>
              <a:rPr lang="es-ES" noProof="0"/>
              <a:t>Haga clic para modificar el estilo de título del patrón</a:t>
            </a:r>
            <a:endParaRPr lang="es-ES_tradnl" noProof="0"/>
          </a:p>
        </p:txBody>
      </p:sp>
    </p:spTree>
    <p:extLst>
      <p:ext uri="{BB962C8B-B14F-4D97-AF65-F5344CB8AC3E}">
        <p14:creationId xmlns:p14="http://schemas.microsoft.com/office/powerpoint/2010/main" val="418693248"/>
      </p:ext>
    </p:extLst>
  </p:cSld>
  <p:clrMapOvr>
    <a:masterClrMapping/>
  </p:clrMapOvr>
  <p:transition spd="slow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647440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148D23-E6DC-A756-8A48-86FFBB388888}"/>
              </a:ext>
            </a:extLst>
          </p:cNvPr>
          <p:cNvCxnSpPr/>
          <p:nvPr userDrawn="1"/>
        </p:nvCxnSpPr>
        <p:spPr>
          <a:xfrm>
            <a:off x="16744950" y="9186863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B845AF92-A108-25ED-5007-A0C6A55AD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092613" y="9072563"/>
            <a:ext cx="1733550" cy="923925"/>
          </a:xfrm>
          <a:prstGeom prst="rect">
            <a:avLst/>
          </a:prstGeom>
          <a:noFill/>
        </p:spPr>
        <p:txBody>
          <a:bodyPr wrap="square" lIns="91428" tIns="45713" rIns="91428" bIns="45713" rtlCol="0">
            <a:spAutoFit/>
          </a:bodyPr>
          <a:lstStyle>
            <a:lvl1pPr defTabSz="1371408" eaLnBrk="1" fontAlgn="auto" hangingPunct="1">
              <a:spcBef>
                <a:spcPts val="0"/>
              </a:spcBef>
              <a:spcAft>
                <a:spcPts val="0"/>
              </a:spcAft>
              <a:defRPr lang="uk-UA" sz="2700" b="1">
                <a:solidFill>
                  <a:schemeClr val="accent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s-ES_tradnl"/>
              <a:t>Pag.</a:t>
            </a:r>
          </a:p>
          <a:p>
            <a:pPr>
              <a:defRPr/>
            </a:pPr>
            <a:fld id="{F1B3079E-0741-4EC2-84C3-845AEAAA23FE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pic>
        <p:nvPicPr>
          <p:cNvPr id="1028" name="Imagen 2" descr="Texto&#10;&#10;Descripción generada automáticamente">
            <a:extLst>
              <a:ext uri="{FF2B5EF4-FFF2-40B4-BE49-F238E27FC236}">
                <a16:creationId xmlns:a16="http://schemas.microsoft.com/office/drawing/2014/main" id="{FF458AC7-7235-F3F1-B86A-DBFE6BE80A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9255125"/>
            <a:ext cx="331787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</p:sldLayoutIdLst>
  <p:transition spd="slow">
    <p:fade/>
  </p:transition>
  <p:txStyles>
    <p:titleStyle>
      <a:lvl1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2pPr>
      <a:lvl3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3pPr>
      <a:lvl4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4pPr>
      <a:lvl5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algn="l" defTabSz="1370013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Font typeface="Arial" panose="020B0604020202020204" pitchFamily="34" charset="0"/>
        <a:defRPr lang="en-US" sz="3200" kern="1200">
          <a:solidFill>
            <a:srgbClr val="858591"/>
          </a:solidFill>
          <a:latin typeface="+mn-lt"/>
          <a:ea typeface="+mn-ea"/>
          <a:cs typeface="+mn-cs"/>
        </a:defRPr>
      </a:lvl1pPr>
      <a:lvl2pPr marL="10271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45000"/>
        <a:buFont typeface="Lucida Grande"/>
        <a:buChar char="►"/>
        <a:defRPr sz="3200" kern="1200">
          <a:solidFill>
            <a:srgbClr val="858591"/>
          </a:solidFill>
          <a:latin typeface="+mn-lt"/>
          <a:ea typeface="+mn-ea"/>
          <a:cs typeface="+mn-cs"/>
        </a:defRPr>
      </a:lvl2pPr>
      <a:lvl3pPr marL="17129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0000"/>
        <a:buFont typeface="Arial" panose="020B0604020202020204" pitchFamily="34" charset="0"/>
        <a:buChar char="•"/>
        <a:defRPr sz="3200" kern="1200">
          <a:solidFill>
            <a:srgbClr val="858591"/>
          </a:solidFill>
          <a:latin typeface="+mn-lt"/>
          <a:ea typeface="+mn-ea"/>
          <a:cs typeface="+mn-cs"/>
        </a:defRPr>
      </a:lvl3pPr>
      <a:lvl4pPr marL="23987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50000"/>
        <a:buFont typeface="Courier New" panose="02070309020205020404" pitchFamily="49" charset="0"/>
        <a:buChar char="o"/>
        <a:defRPr sz="3200" kern="1200">
          <a:solidFill>
            <a:srgbClr val="858591"/>
          </a:solidFill>
          <a:latin typeface="+mn-lt"/>
          <a:ea typeface="+mn-ea"/>
          <a:cs typeface="+mn-cs"/>
        </a:defRPr>
      </a:lvl4pPr>
      <a:lvl5pPr marL="30845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40000"/>
        <a:buFont typeface="Wingdings" panose="05000000000000000000" pitchFamily="2" charset="2"/>
        <a:buChar char="v"/>
        <a:defRPr sz="3200" kern="1200">
          <a:solidFill>
            <a:srgbClr val="858591"/>
          </a:solidFill>
          <a:latin typeface="+mn-lt"/>
          <a:ea typeface="+mn-ea"/>
          <a:cs typeface="+mn-cs"/>
        </a:defRPr>
      </a:lvl5pPr>
      <a:lvl6pPr marL="3771372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75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778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482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3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08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12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15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18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23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27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30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p:transition spd="slow">
    <p:fade/>
  </p:transition>
  <p:txStyles>
    <p:titleStyle>
      <a:lvl1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2pPr>
      <a:lvl3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3pPr>
      <a:lvl4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4pPr>
      <a:lvl5pPr algn="l" defTabSz="13700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5pPr>
      <a:lvl6pPr marL="4572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6pPr>
      <a:lvl7pPr marL="9144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7pPr>
      <a:lvl8pPr marL="13716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8pPr>
      <a:lvl9pPr marL="1828800" algn="l" defTabSz="1370013" rtl="0" fontAlgn="base">
        <a:lnSpc>
          <a:spcPct val="90000"/>
        </a:lnSpc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Franklin Gothic Medium" panose="020B0603020102020204" pitchFamily="34" charset="0"/>
        </a:defRPr>
      </a:lvl9pPr>
    </p:titleStyle>
    <p:bodyStyle>
      <a:lvl1pPr algn="l" defTabSz="1370013" rtl="0" eaLnBrk="0" fontAlgn="base" hangingPunct="0">
        <a:lnSpc>
          <a:spcPct val="90000"/>
        </a:lnSpc>
        <a:spcBef>
          <a:spcPts val="1500"/>
        </a:spcBef>
        <a:spcAft>
          <a:spcPct val="0"/>
        </a:spcAft>
        <a:buFont typeface="Arial" panose="020B0604020202020204" pitchFamily="34" charset="0"/>
        <a:defRPr lang="en-US" sz="3200" kern="1200">
          <a:solidFill>
            <a:srgbClr val="858591"/>
          </a:solidFill>
          <a:latin typeface="+mn-lt"/>
          <a:ea typeface="+mn-ea"/>
          <a:cs typeface="+mn-cs"/>
        </a:defRPr>
      </a:lvl1pPr>
      <a:lvl2pPr marL="10271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45000"/>
        <a:buFont typeface="Lucida Grande"/>
        <a:buChar char="►"/>
        <a:defRPr sz="3200" kern="1200">
          <a:solidFill>
            <a:srgbClr val="858591"/>
          </a:solidFill>
          <a:latin typeface="+mn-lt"/>
          <a:ea typeface="+mn-ea"/>
          <a:cs typeface="+mn-cs"/>
        </a:defRPr>
      </a:lvl2pPr>
      <a:lvl3pPr marL="17129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0000"/>
        <a:buFont typeface="Arial" panose="020B0604020202020204" pitchFamily="34" charset="0"/>
        <a:buChar char="•"/>
        <a:defRPr sz="3200" kern="1200">
          <a:solidFill>
            <a:srgbClr val="858591"/>
          </a:solidFill>
          <a:latin typeface="+mn-lt"/>
          <a:ea typeface="+mn-ea"/>
          <a:cs typeface="+mn-cs"/>
        </a:defRPr>
      </a:lvl3pPr>
      <a:lvl4pPr marL="23987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50000"/>
        <a:buFont typeface="Courier New" panose="02070309020205020404" pitchFamily="49" charset="0"/>
        <a:buChar char="o"/>
        <a:defRPr sz="3200" kern="1200">
          <a:solidFill>
            <a:srgbClr val="858591"/>
          </a:solidFill>
          <a:latin typeface="+mn-lt"/>
          <a:ea typeface="+mn-ea"/>
          <a:cs typeface="+mn-cs"/>
        </a:defRPr>
      </a:lvl4pPr>
      <a:lvl5pPr marL="3084513" indent="-341313" algn="l" defTabSz="13700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40000"/>
        <a:buFont typeface="Wingdings" panose="05000000000000000000" pitchFamily="2" charset="2"/>
        <a:buChar char="v"/>
        <a:defRPr sz="3200" kern="1200">
          <a:solidFill>
            <a:srgbClr val="858591"/>
          </a:solidFill>
          <a:latin typeface="+mn-lt"/>
          <a:ea typeface="+mn-ea"/>
          <a:cs typeface="+mn-cs"/>
        </a:defRPr>
      </a:lvl5pPr>
      <a:lvl6pPr marL="3771372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075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778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482" indent="-342852" algn="l" defTabSz="1371408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3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08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12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15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18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23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27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30" algn="l" defTabSz="1371408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016250" y="2538413"/>
            <a:ext cx="12044363" cy="3784600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CRO-SL para la distribución 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de aerogeneradores 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8ACBC61C-7D71-9145-EDA2-42792F4F9DDD}"/>
              </a:ext>
            </a:extLst>
          </p:cNvPr>
          <p:cNvSpPr txBox="1"/>
          <p:nvPr/>
        </p:nvSpPr>
        <p:spPr>
          <a:xfrm>
            <a:off x="246063" y="6627813"/>
            <a:ext cx="17795875" cy="646112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3600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Antonio José Romero Barrera</a:t>
            </a: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3414713" y="2251075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3504863" y="5614988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02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Estado del arte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10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51942D3-C129-A16B-0A2E-19361987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46" y="2838730"/>
            <a:ext cx="15270502" cy="55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986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02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Estado del arte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11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4" name="Imagen 27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8C620CC-9617-4B39-5E1C-E32D404D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37" y="3068066"/>
            <a:ext cx="7597238" cy="58954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022C82-6645-BB8F-A7E5-E2F80E178639}"/>
              </a:ext>
            </a:extLst>
          </p:cNvPr>
          <p:cNvSpPr txBox="1">
            <a:spLocks/>
          </p:cNvSpPr>
          <p:nvPr/>
        </p:nvSpPr>
        <p:spPr>
          <a:xfrm>
            <a:off x="2203572" y="2375899"/>
            <a:ext cx="460032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Ubuntu"/>
              </a:rPr>
              <a:t>RQ1: ÁMBITO DE USO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2DED135-46B9-B9D5-85D5-86115E30924C}"/>
              </a:ext>
            </a:extLst>
          </p:cNvPr>
          <p:cNvSpPr txBox="1">
            <a:spLocks/>
          </p:cNvSpPr>
          <p:nvPr/>
        </p:nvSpPr>
        <p:spPr>
          <a:xfrm>
            <a:off x="9517598" y="2405937"/>
            <a:ext cx="8236465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Ubuntu"/>
              </a:rPr>
              <a:t>RQ2: MODIFICACIONES DEL ALGORITMO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ECE9222-EC53-2F19-19C4-719D90D5FADF}"/>
              </a:ext>
            </a:extLst>
          </p:cNvPr>
          <p:cNvSpPr/>
          <p:nvPr/>
        </p:nvSpPr>
        <p:spPr>
          <a:xfrm>
            <a:off x="10469586" y="3288477"/>
            <a:ext cx="2781837" cy="278183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CRO-SL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58946DC-1516-290D-DEB2-874FD3B6FF3D}"/>
              </a:ext>
            </a:extLst>
          </p:cNvPr>
          <p:cNvSpPr/>
          <p:nvPr/>
        </p:nvSpPr>
        <p:spPr>
          <a:xfrm>
            <a:off x="13759535" y="3288477"/>
            <a:ext cx="2781836" cy="27818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CRO-HS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762F4D2-08F9-0734-F680-2109955E1075}"/>
              </a:ext>
            </a:extLst>
          </p:cNvPr>
          <p:cNvSpPr/>
          <p:nvPr/>
        </p:nvSpPr>
        <p:spPr>
          <a:xfrm>
            <a:off x="10469587" y="6290726"/>
            <a:ext cx="2781837" cy="278183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MO-CRO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2CF67B3-6A28-5549-9604-6AB433698299}"/>
              </a:ext>
            </a:extLst>
          </p:cNvPr>
          <p:cNvSpPr/>
          <p:nvPr/>
        </p:nvSpPr>
        <p:spPr>
          <a:xfrm>
            <a:off x="13759534" y="6290726"/>
            <a:ext cx="2781837" cy="2781837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/>
              <a:t>CRO con especies</a:t>
            </a:r>
          </a:p>
        </p:txBody>
      </p:sp>
    </p:spTree>
    <p:extLst>
      <p:ext uri="{BB962C8B-B14F-4D97-AF65-F5344CB8AC3E}">
        <p14:creationId xmlns:p14="http://schemas.microsoft.com/office/powerpoint/2010/main" val="387376851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02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Estado del arte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12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EF041E7-9DF6-EF3E-E8D7-6DBA015F8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43" y="3068066"/>
            <a:ext cx="6287774" cy="6258756"/>
          </a:xfrm>
          <a:prstGeom prst="rect">
            <a:avLst/>
          </a:prstGeom>
        </p:spPr>
      </p:pic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B8B39A2F-E69D-0FA8-ACE0-E400458E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01" y="2516232"/>
            <a:ext cx="7362424" cy="73624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63A1523-CF01-86D4-237B-FB2537B22117}"/>
              </a:ext>
            </a:extLst>
          </p:cNvPr>
          <p:cNvSpPr txBox="1">
            <a:spLocks/>
          </p:cNvSpPr>
          <p:nvPr/>
        </p:nvSpPr>
        <p:spPr>
          <a:xfrm>
            <a:off x="9161028" y="2295732"/>
            <a:ext cx="8236465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Ubuntu"/>
              </a:rPr>
              <a:t>RQ4: COMUNIDAD INVESTIGADORA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93B902-F01F-AFCF-7E94-8C9A8316848F}"/>
              </a:ext>
            </a:extLst>
          </p:cNvPr>
          <p:cNvSpPr txBox="1">
            <a:spLocks/>
          </p:cNvSpPr>
          <p:nvPr/>
        </p:nvSpPr>
        <p:spPr>
          <a:xfrm>
            <a:off x="1208043" y="2295732"/>
            <a:ext cx="6555490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Ubuntu"/>
              </a:rPr>
              <a:t>RQ3: PUBLICACIONES POR AÑO</a:t>
            </a:r>
          </a:p>
        </p:txBody>
      </p:sp>
    </p:spTree>
    <p:extLst>
      <p:ext uri="{BB962C8B-B14F-4D97-AF65-F5344CB8AC3E}">
        <p14:creationId xmlns:p14="http://schemas.microsoft.com/office/powerpoint/2010/main" val="142609731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121818" y="3420896"/>
            <a:ext cx="12044363" cy="1938978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03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MARCO TEÓRICO</a:t>
            </a: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5488212" y="3283258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2204097" y="47894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25061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14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Imagen 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A906F24-E6E3-0765-7F0E-F8C08898C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7054" r="20562" b="6759"/>
          <a:stretch/>
        </p:blipFill>
        <p:spPr>
          <a:xfrm>
            <a:off x="10371615" y="3728361"/>
            <a:ext cx="6544785" cy="5132304"/>
          </a:xfrm>
          <a:prstGeom prst="rect">
            <a:avLst/>
          </a:prstGeom>
        </p:spPr>
      </p:pic>
      <p:pic>
        <p:nvPicPr>
          <p:cNvPr id="25" name="Imagen 24" descr="Forma&#10;&#10;Descripción generada automáticamente con confianza media">
            <a:extLst>
              <a:ext uri="{FF2B5EF4-FFF2-40B4-BE49-F238E27FC236}">
                <a16:creationId xmlns:a16="http://schemas.microsoft.com/office/drawing/2014/main" id="{8C569698-6A54-9854-5C22-F841AF86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73" y="3977146"/>
            <a:ext cx="7644627" cy="42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126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15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Modelos de estela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5ACC86D-107B-BA81-E1B8-5E073BF05C6D}"/>
              </a:ext>
            </a:extLst>
          </p:cNvPr>
          <p:cNvGrpSpPr/>
          <p:nvPr/>
        </p:nvGrpSpPr>
        <p:grpSpPr>
          <a:xfrm>
            <a:off x="622109" y="3598902"/>
            <a:ext cx="10385239" cy="4323008"/>
            <a:chOff x="3113430" y="3707781"/>
            <a:chExt cx="12593335" cy="524216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57E9A23-72D6-9ABC-9C1E-148E0B231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3430" y="4093948"/>
              <a:ext cx="4864882" cy="222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74F86E2-F937-F687-0D63-C864DCCC2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3430" y="7320333"/>
              <a:ext cx="11640057" cy="1629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140402E-BE6F-E40A-7FD8-1CD75A30D8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624" y="4602379"/>
              <a:ext cx="7678141" cy="1176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ítulo 1">
              <a:extLst>
                <a:ext uri="{FF2B5EF4-FFF2-40B4-BE49-F238E27FC236}">
                  <a16:creationId xmlns:a16="http://schemas.microsoft.com/office/drawing/2014/main" id="{3FAE4774-44FE-AD15-8327-EC9E68B07A93}"/>
                </a:ext>
              </a:extLst>
            </p:cNvPr>
            <p:cNvSpPr txBox="1">
              <a:spLocks/>
            </p:cNvSpPr>
            <p:nvPr/>
          </p:nvSpPr>
          <p:spPr>
            <a:xfrm>
              <a:off x="3643991" y="3707781"/>
              <a:ext cx="4754875" cy="772334"/>
            </a:xfrm>
            <a:prstGeom prst="rect">
              <a:avLst/>
            </a:prstGeom>
            <a:noFill/>
          </p:spPr>
          <p:txBody>
            <a:bodyPr wrap="square" lIns="91428" tIns="45713" rIns="91428" bIns="45713" rtlCol="0" anchor="t">
              <a:noAutofit/>
            </a:bodyPr>
            <a:lstStyle>
              <a:lvl1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uk-UA" sz="4400" b="1" kern="1200">
                  <a:solidFill>
                    <a:srgbClr val="219BC3"/>
                  </a:solidFill>
                  <a:latin typeface="+mn-lt"/>
                  <a:ea typeface="Roboto Condensed" panose="02000000000000000000" pitchFamily="2" charset="0"/>
                  <a:cs typeface="+mn-cs"/>
                </a:defRPr>
              </a:lvl1pPr>
              <a:lvl2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2pPr>
              <a:lvl3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3pPr>
              <a:lvl4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4pPr>
              <a:lvl5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5pPr>
              <a:lvl6pPr marL="4572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6pPr>
              <a:lvl7pPr marL="9144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7pPr>
              <a:lvl8pPr marL="13716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8pPr>
              <a:lvl9pPr marL="18288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9pPr>
            </a:lstStyle>
            <a:p>
              <a:r>
                <a:rPr lang="es-ES" sz="2400" dirty="0">
                  <a:solidFill>
                    <a:schemeClr val="accent5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</a:rPr>
                <a:t>MODELO DE JENSEN</a:t>
              </a:r>
              <a:endParaRPr lang="es-E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C940E86B-95D6-63CC-57E2-9DF70D1DE10B}"/>
                </a:ext>
              </a:extLst>
            </p:cNvPr>
            <p:cNvSpPr txBox="1">
              <a:spLocks/>
            </p:cNvSpPr>
            <p:nvPr/>
          </p:nvSpPr>
          <p:spPr>
            <a:xfrm>
              <a:off x="10044176" y="3744600"/>
              <a:ext cx="4754875" cy="772334"/>
            </a:xfrm>
            <a:prstGeom prst="rect">
              <a:avLst/>
            </a:prstGeom>
            <a:noFill/>
          </p:spPr>
          <p:txBody>
            <a:bodyPr wrap="square" lIns="91428" tIns="45713" rIns="91428" bIns="45713" rtlCol="0" anchor="t">
              <a:noAutofit/>
            </a:bodyPr>
            <a:lstStyle>
              <a:lvl1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uk-UA" sz="4400" b="1" kern="1200">
                  <a:solidFill>
                    <a:srgbClr val="219BC3"/>
                  </a:solidFill>
                  <a:latin typeface="+mn-lt"/>
                  <a:ea typeface="Roboto Condensed" panose="02000000000000000000" pitchFamily="2" charset="0"/>
                  <a:cs typeface="+mn-cs"/>
                </a:defRPr>
              </a:lvl1pPr>
              <a:lvl2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2pPr>
              <a:lvl3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3pPr>
              <a:lvl4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4pPr>
              <a:lvl5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5pPr>
              <a:lvl6pPr marL="4572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6pPr>
              <a:lvl7pPr marL="9144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7pPr>
              <a:lvl8pPr marL="13716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8pPr>
              <a:lvl9pPr marL="18288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9pPr>
            </a:lstStyle>
            <a:p>
              <a:r>
                <a:rPr lang="es-ES" sz="2400" dirty="0">
                  <a:solidFill>
                    <a:schemeClr val="accent5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</a:rPr>
                <a:t>MODELO DE AINSLIE</a:t>
              </a:r>
              <a:endParaRPr lang="es-E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1482465D-0716-B891-5985-B31BBC86D112}"/>
                </a:ext>
              </a:extLst>
            </p:cNvPr>
            <p:cNvSpPr txBox="1">
              <a:spLocks/>
            </p:cNvSpPr>
            <p:nvPr/>
          </p:nvSpPr>
          <p:spPr>
            <a:xfrm>
              <a:off x="7120112" y="6634014"/>
              <a:ext cx="4864880" cy="772334"/>
            </a:xfrm>
            <a:prstGeom prst="rect">
              <a:avLst/>
            </a:prstGeom>
            <a:noFill/>
          </p:spPr>
          <p:txBody>
            <a:bodyPr wrap="square" lIns="91428" tIns="45713" rIns="91428" bIns="45713" rtlCol="0" anchor="t">
              <a:noAutofit/>
            </a:bodyPr>
            <a:lstStyle>
              <a:lvl1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uk-UA" sz="4400" b="1" kern="1200">
                  <a:solidFill>
                    <a:srgbClr val="219BC3"/>
                  </a:solidFill>
                  <a:latin typeface="+mn-lt"/>
                  <a:ea typeface="Roboto Condensed" panose="02000000000000000000" pitchFamily="2" charset="0"/>
                  <a:cs typeface="+mn-cs"/>
                </a:defRPr>
              </a:lvl1pPr>
              <a:lvl2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2pPr>
              <a:lvl3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3pPr>
              <a:lvl4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4pPr>
              <a:lvl5pPr algn="l" defTabSz="1370013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5pPr>
              <a:lvl6pPr marL="4572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6pPr>
              <a:lvl7pPr marL="9144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7pPr>
              <a:lvl8pPr marL="13716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8pPr>
              <a:lvl9pPr marL="1828800" algn="l" defTabSz="1370013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6600">
                  <a:solidFill>
                    <a:schemeClr val="tx1"/>
                  </a:solidFill>
                  <a:latin typeface="Franklin Gothic Medium" panose="020B0603020102020204" pitchFamily="34" charset="0"/>
                </a:defRPr>
              </a:lvl9pPr>
            </a:lstStyle>
            <a:p>
              <a:r>
                <a:rPr lang="es-ES" sz="2400" dirty="0">
                  <a:solidFill>
                    <a:schemeClr val="accent5"/>
                  </a:solidFill>
                  <a:latin typeface="Arial" panose="020B0604020202020204" pitchFamily="34" charset="0"/>
                  <a:ea typeface="Roboto Condensed"/>
                  <a:cs typeface="Arial" panose="020B0604020202020204" pitchFamily="34" charset="0"/>
                </a:rPr>
                <a:t>MODELO DE LARSEN</a:t>
              </a:r>
              <a:endParaRPr lang="es-E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D07AB31-0F54-4EDC-00AB-F773A7101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964817"/>
              </p:ext>
            </p:extLst>
          </p:nvPr>
        </p:nvGraphicFramePr>
        <p:xfrm>
          <a:off x="11334023" y="3598902"/>
          <a:ext cx="6331868" cy="3935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6242">
                  <a:extLst>
                    <a:ext uri="{9D8B030D-6E8A-4147-A177-3AD203B41FA5}">
                      <a16:colId xmlns:a16="http://schemas.microsoft.com/office/drawing/2014/main" val="792917203"/>
                    </a:ext>
                  </a:extLst>
                </a:gridCol>
                <a:gridCol w="2223330">
                  <a:extLst>
                    <a:ext uri="{9D8B030D-6E8A-4147-A177-3AD203B41FA5}">
                      <a16:colId xmlns:a16="http://schemas.microsoft.com/office/drawing/2014/main" val="3462782806"/>
                    </a:ext>
                  </a:extLst>
                </a:gridCol>
                <a:gridCol w="2782296">
                  <a:extLst>
                    <a:ext uri="{9D8B030D-6E8A-4147-A177-3AD203B41FA5}">
                      <a16:colId xmlns:a16="http://schemas.microsoft.com/office/drawing/2014/main" val="3251527428"/>
                    </a:ext>
                  </a:extLst>
                </a:gridCol>
              </a:tblGrid>
              <a:tr h="14817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de ejecución en 20 iteraciones (s)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de ejecución promedio por iteración (s)</a:t>
                      </a:r>
                      <a:endParaRPr lang="es-E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2911264"/>
                  </a:ext>
                </a:extLst>
              </a:tr>
              <a:tr h="817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Jensen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25.2272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1.2614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8711074"/>
                  </a:ext>
                </a:extLst>
              </a:tr>
              <a:tr h="817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Larsen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32.2178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1.6109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5702198"/>
                  </a:ext>
                </a:extLst>
              </a:tr>
              <a:tr h="817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Ainslie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28.3428</a:t>
                      </a:r>
                      <a:endParaRPr lang="es-E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1.4171</a:t>
                      </a:r>
                      <a:endParaRPr lang="es-E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355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0228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16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Algoritmo Genético Básico (BGA)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3" descr="Diagrama&#10;&#10;Descripción generada automáticamente">
            <a:extLst>
              <a:ext uri="{FF2B5EF4-FFF2-40B4-BE49-F238E27FC236}">
                <a16:creationId xmlns:a16="http://schemas.microsoft.com/office/drawing/2014/main" id="{4DB1C90A-A1A6-2CB8-F6AB-683C94E6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823" y="3051390"/>
            <a:ext cx="13819691" cy="54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678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17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Coral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Reef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Optimization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(CRO) 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Imagen 32" descr="Diagrama&#10;&#10;Descripción generada automáticamente">
            <a:extLst>
              <a:ext uri="{FF2B5EF4-FFF2-40B4-BE49-F238E27FC236}">
                <a16:creationId xmlns:a16="http://schemas.microsoft.com/office/drawing/2014/main" id="{ABBAD612-0CD8-A607-4475-B0B05397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68" y="3465503"/>
            <a:ext cx="15939653" cy="40536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18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74942AF-0CAB-D5DF-0201-9D8834D3C545}"/>
              </a:ext>
            </a:extLst>
          </p:cNvPr>
          <p:cNvGrpSpPr/>
          <p:nvPr/>
        </p:nvGrpSpPr>
        <p:grpSpPr>
          <a:xfrm>
            <a:off x="783040" y="3003644"/>
            <a:ext cx="9626416" cy="5334026"/>
            <a:chOff x="3575758" y="3786002"/>
            <a:chExt cx="9701650" cy="4221344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2D084BC-C2E6-2362-22F7-D7082187CFDE}"/>
                </a:ext>
              </a:extLst>
            </p:cNvPr>
            <p:cNvSpPr/>
            <p:nvPr/>
          </p:nvSpPr>
          <p:spPr>
            <a:xfrm>
              <a:off x="5715737" y="3786002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1</a:t>
              </a: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3B94D60-4424-DF52-CF81-B928863BBED4}"/>
                </a:ext>
              </a:extLst>
            </p:cNvPr>
            <p:cNvSpPr/>
            <p:nvPr/>
          </p:nvSpPr>
          <p:spPr>
            <a:xfrm>
              <a:off x="5715737" y="4165304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2</a:t>
              </a:r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249D6426-86FE-F39B-589C-2110D653E221}"/>
                </a:ext>
              </a:extLst>
            </p:cNvPr>
            <p:cNvSpPr/>
            <p:nvPr/>
          </p:nvSpPr>
          <p:spPr>
            <a:xfrm>
              <a:off x="5715737" y="4549828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3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30A559D9-84E2-8DF4-F0E1-140C8341F08C}"/>
                </a:ext>
              </a:extLst>
            </p:cNvPr>
            <p:cNvSpPr/>
            <p:nvPr/>
          </p:nvSpPr>
          <p:spPr>
            <a:xfrm>
              <a:off x="5715737" y="4929129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4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08C1CDC-258E-FFE9-98F5-A2492A5F2767}"/>
                </a:ext>
              </a:extLst>
            </p:cNvPr>
            <p:cNvSpPr/>
            <p:nvPr/>
          </p:nvSpPr>
          <p:spPr>
            <a:xfrm>
              <a:off x="5715737" y="5308431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5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DDEFC3F-ACA6-CCF6-EFE5-AD1466EFA801}"/>
                </a:ext>
              </a:extLst>
            </p:cNvPr>
            <p:cNvSpPr/>
            <p:nvPr/>
          </p:nvSpPr>
          <p:spPr>
            <a:xfrm>
              <a:off x="5715737" y="5687733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6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83C7309-E5E1-F250-EBAE-A6606B1AA5AD}"/>
                </a:ext>
              </a:extLst>
            </p:cNvPr>
            <p:cNvSpPr/>
            <p:nvPr/>
          </p:nvSpPr>
          <p:spPr>
            <a:xfrm>
              <a:off x="5715737" y="6072256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7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7C9A6B0-2FCF-EFD9-A0A9-ADCCE862C8AD}"/>
                </a:ext>
              </a:extLst>
            </p:cNvPr>
            <p:cNvSpPr/>
            <p:nvPr/>
          </p:nvSpPr>
          <p:spPr>
            <a:xfrm>
              <a:off x="5715737" y="6451558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8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C761986-8F62-8641-B6A3-49A347A85A44}"/>
                </a:ext>
              </a:extLst>
            </p:cNvPr>
            <p:cNvSpPr/>
            <p:nvPr/>
          </p:nvSpPr>
          <p:spPr>
            <a:xfrm>
              <a:off x="5715737" y="6830860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9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B55238C-3E3B-218E-8656-557612373E08}"/>
                </a:ext>
              </a:extLst>
            </p:cNvPr>
            <p:cNvSpPr/>
            <p:nvPr/>
          </p:nvSpPr>
          <p:spPr>
            <a:xfrm>
              <a:off x="5715737" y="7210161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10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5BE4D66-4DEF-E5EF-E330-E2AAA385DBC8}"/>
                </a:ext>
              </a:extLst>
            </p:cNvPr>
            <p:cNvSpPr/>
            <p:nvPr/>
          </p:nvSpPr>
          <p:spPr>
            <a:xfrm>
              <a:off x="5715737" y="7720247"/>
              <a:ext cx="5408844" cy="287099"/>
            </a:xfrm>
            <a:prstGeom prst="rect">
              <a:avLst/>
            </a:prstGeom>
            <a:solidFill>
              <a:srgbClr val="23AAD5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dirty="0">
                  <a:solidFill>
                    <a:schemeClr val="bg1"/>
                  </a:solidFill>
                </a:rPr>
                <a:t>LARVA N</a:t>
              </a:r>
            </a:p>
          </p:txBody>
        </p:sp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C5D27D54-17F0-CA37-3ECF-9C2F269EE712}"/>
                </a:ext>
              </a:extLst>
            </p:cNvPr>
            <p:cNvSpPr txBox="1"/>
            <p:nvPr/>
          </p:nvSpPr>
          <p:spPr>
            <a:xfrm>
              <a:off x="8254830" y="7364749"/>
              <a:ext cx="547989" cy="4140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2800" b="1" dirty="0">
                  <a:latin typeface="aremat font" panose="02000506020000020004" pitchFamily="2" charset="0"/>
                </a:rPr>
                <a:t>…</a:t>
              </a:r>
              <a:endParaRPr lang="es-ES" sz="1050" b="1" dirty="0">
                <a:latin typeface="aremat font" panose="02000506020000020004" pitchFamily="2" charset="0"/>
              </a:endParaRPr>
            </a:p>
          </p:txBody>
        </p:sp>
        <p:sp>
          <p:nvSpPr>
            <p:cNvPr id="15" name="Cerrar llave 14">
              <a:extLst>
                <a:ext uri="{FF2B5EF4-FFF2-40B4-BE49-F238E27FC236}">
                  <a16:creationId xmlns:a16="http://schemas.microsoft.com/office/drawing/2014/main" id="{66661120-8ABA-C525-F5CD-B1C7C551A7AF}"/>
                </a:ext>
              </a:extLst>
            </p:cNvPr>
            <p:cNvSpPr/>
            <p:nvPr/>
          </p:nvSpPr>
          <p:spPr>
            <a:xfrm>
              <a:off x="11233798" y="3786002"/>
              <a:ext cx="246364" cy="143022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6" name="Cerrar llave 15">
              <a:extLst>
                <a:ext uri="{FF2B5EF4-FFF2-40B4-BE49-F238E27FC236}">
                  <a16:creationId xmlns:a16="http://schemas.microsoft.com/office/drawing/2014/main" id="{528AD360-762C-595A-7096-0517A91F8CF9}"/>
                </a:ext>
              </a:extLst>
            </p:cNvPr>
            <p:cNvSpPr/>
            <p:nvPr/>
          </p:nvSpPr>
          <p:spPr>
            <a:xfrm>
              <a:off x="11233798" y="5308431"/>
              <a:ext cx="246364" cy="143022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7" name="Cerrar llave 16">
              <a:extLst>
                <a:ext uri="{FF2B5EF4-FFF2-40B4-BE49-F238E27FC236}">
                  <a16:creationId xmlns:a16="http://schemas.microsoft.com/office/drawing/2014/main" id="{28E74E9B-34B6-A606-21EF-2363F338384E}"/>
                </a:ext>
              </a:extLst>
            </p:cNvPr>
            <p:cNvSpPr/>
            <p:nvPr/>
          </p:nvSpPr>
          <p:spPr>
            <a:xfrm>
              <a:off x="11233798" y="6830860"/>
              <a:ext cx="246364" cy="72953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18" name="CuadroTexto 16">
              <a:extLst>
                <a:ext uri="{FF2B5EF4-FFF2-40B4-BE49-F238E27FC236}">
                  <a16:creationId xmlns:a16="http://schemas.microsoft.com/office/drawing/2014/main" id="{3C064458-CFC9-A0DA-4CD6-96E5346F72BC}"/>
                </a:ext>
              </a:extLst>
            </p:cNvPr>
            <p:cNvSpPr txBox="1"/>
            <p:nvPr/>
          </p:nvSpPr>
          <p:spPr>
            <a:xfrm>
              <a:off x="11513078" y="4367573"/>
              <a:ext cx="176433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b="1" dirty="0">
                  <a:latin typeface="Arial Rounded MT Bold"/>
                </a:rPr>
                <a:t>SUSTRATO 1</a:t>
              </a:r>
            </a:p>
          </p:txBody>
        </p:sp>
        <p:sp>
          <p:nvSpPr>
            <p:cNvPr id="19" name="CuadroTexto 17">
              <a:extLst>
                <a:ext uri="{FF2B5EF4-FFF2-40B4-BE49-F238E27FC236}">
                  <a16:creationId xmlns:a16="http://schemas.microsoft.com/office/drawing/2014/main" id="{BBA10C94-3CD1-38BB-FE8B-438A485382FD}"/>
                </a:ext>
              </a:extLst>
            </p:cNvPr>
            <p:cNvSpPr txBox="1"/>
            <p:nvPr/>
          </p:nvSpPr>
          <p:spPr>
            <a:xfrm>
              <a:off x="11513078" y="5864848"/>
              <a:ext cx="167368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b="1" dirty="0">
                  <a:latin typeface="Arial Rounded MT Bold"/>
                </a:rPr>
                <a:t>SUSTRATO 2</a:t>
              </a:r>
            </a:p>
          </p:txBody>
        </p:sp>
        <p:sp>
          <p:nvSpPr>
            <p:cNvPr id="20" name="CuadroTexto 18">
              <a:extLst>
                <a:ext uri="{FF2B5EF4-FFF2-40B4-BE49-F238E27FC236}">
                  <a16:creationId xmlns:a16="http://schemas.microsoft.com/office/drawing/2014/main" id="{E4B6AEB0-B634-D8C0-881F-0D867711DE23}"/>
                </a:ext>
              </a:extLst>
            </p:cNvPr>
            <p:cNvSpPr txBox="1"/>
            <p:nvPr/>
          </p:nvSpPr>
          <p:spPr>
            <a:xfrm>
              <a:off x="11463540" y="7033148"/>
              <a:ext cx="167368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b="1" dirty="0">
                  <a:latin typeface="Arial Rounded MT Bold"/>
                </a:rPr>
                <a:t>SUSTRATO 3</a:t>
              </a:r>
            </a:p>
          </p:txBody>
        </p:sp>
        <p:sp>
          <p:nvSpPr>
            <p:cNvPr id="21" name="CuadroTexto 19">
              <a:extLst>
                <a:ext uri="{FF2B5EF4-FFF2-40B4-BE49-F238E27FC236}">
                  <a16:creationId xmlns:a16="http://schemas.microsoft.com/office/drawing/2014/main" id="{E3ED279A-F941-1191-7AC6-89963B6B30EA}"/>
                </a:ext>
              </a:extLst>
            </p:cNvPr>
            <p:cNvSpPr txBox="1"/>
            <p:nvPr/>
          </p:nvSpPr>
          <p:spPr>
            <a:xfrm>
              <a:off x="11508420" y="7696715"/>
              <a:ext cx="1764330" cy="29228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b="1" dirty="0">
                  <a:latin typeface="Arial Rounded MT Bold"/>
                </a:rPr>
                <a:t>SUSTRATO K</a:t>
              </a:r>
            </a:p>
          </p:txBody>
        </p:sp>
        <p:sp>
          <p:nvSpPr>
            <p:cNvPr id="22" name="Cerrar llave 21">
              <a:extLst>
                <a:ext uri="{FF2B5EF4-FFF2-40B4-BE49-F238E27FC236}">
                  <a16:creationId xmlns:a16="http://schemas.microsoft.com/office/drawing/2014/main" id="{065522AA-B1BB-D92B-42D3-B0B4CBCFCAAA}"/>
                </a:ext>
              </a:extLst>
            </p:cNvPr>
            <p:cNvSpPr/>
            <p:nvPr/>
          </p:nvSpPr>
          <p:spPr>
            <a:xfrm rot="10800000">
              <a:off x="5227746" y="3786002"/>
              <a:ext cx="400490" cy="4221344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ES"/>
            </a:p>
          </p:txBody>
        </p:sp>
        <p:sp>
          <p:nvSpPr>
            <p:cNvPr id="23" name="CuadroTexto 21">
              <a:extLst>
                <a:ext uri="{FF2B5EF4-FFF2-40B4-BE49-F238E27FC236}">
                  <a16:creationId xmlns:a16="http://schemas.microsoft.com/office/drawing/2014/main" id="{6BF2B2E0-3C7B-652A-71EC-3585739ACEF3}"/>
                </a:ext>
              </a:extLst>
            </p:cNvPr>
            <p:cNvSpPr txBox="1"/>
            <p:nvPr/>
          </p:nvSpPr>
          <p:spPr>
            <a:xfrm>
              <a:off x="3575758" y="5551371"/>
              <a:ext cx="1816012" cy="73072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b="1" dirty="0">
                  <a:latin typeface="Arial Rounded MT Bold"/>
                </a:rPr>
                <a:t>POBLACIÓN TOTAL DEL ARRECIFE</a:t>
              </a:r>
            </a:p>
          </p:txBody>
        </p:sp>
      </p:grp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94481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Coral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Reef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Optimization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with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Substrate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Layers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(CRO-SL)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60243-F74C-430A-1408-85EAD1CD3C0E}"/>
              </a:ext>
            </a:extLst>
          </p:cNvPr>
          <p:cNvSpPr txBox="1">
            <a:spLocks/>
          </p:cNvSpPr>
          <p:nvPr/>
        </p:nvSpPr>
        <p:spPr>
          <a:xfrm>
            <a:off x="11868190" y="3516645"/>
            <a:ext cx="4097139" cy="2154012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280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Sustratos iniciales: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BLX</a:t>
            </a:r>
            <a:r>
              <a:rPr lang="el-GR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α</a:t>
            </a: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(20%).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 err="1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MPx</a:t>
            </a: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(20%).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2Px (20%).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GM (40%).</a:t>
            </a:r>
            <a:endParaRPr lang="es-ES" sz="4000" b="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EEB0FAD-3401-1A7A-F1C3-D26D38F5FAD9}"/>
              </a:ext>
            </a:extLst>
          </p:cNvPr>
          <p:cNvSpPr txBox="1">
            <a:spLocks/>
          </p:cNvSpPr>
          <p:nvPr/>
        </p:nvSpPr>
        <p:spPr>
          <a:xfrm>
            <a:off x="11969074" y="6013655"/>
            <a:ext cx="4097139" cy="2154012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280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Sustratos añadidos: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1Px.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PSO.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dirty="0">
                <a:solidFill>
                  <a:schemeClr val="accent5"/>
                </a:solidFill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WOA.</a:t>
            </a:r>
            <a:endParaRPr lang="es-ES" sz="4000" b="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22040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19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 err="1">
                <a:latin typeface="Arial"/>
                <a:ea typeface="Roboto Condensed"/>
                <a:cs typeface="Arial"/>
              </a:rPr>
              <a:t>Particle</a:t>
            </a:r>
            <a:r>
              <a:rPr lang="es-ES" sz="3200" dirty="0">
                <a:latin typeface="Arial"/>
                <a:ea typeface="Roboto Condensed"/>
                <a:cs typeface="Arial"/>
              </a:rPr>
              <a:t> </a:t>
            </a:r>
            <a:r>
              <a:rPr lang="es-ES" sz="3200" dirty="0" err="1">
                <a:latin typeface="Arial"/>
                <a:ea typeface="Roboto Condensed"/>
                <a:cs typeface="Arial"/>
              </a:rPr>
              <a:t>Swarm</a:t>
            </a:r>
            <a:r>
              <a:rPr lang="es-ES" sz="3200" dirty="0">
                <a:latin typeface="Arial"/>
                <a:ea typeface="Roboto Condensed"/>
                <a:cs typeface="Arial"/>
              </a:rPr>
              <a:t> </a:t>
            </a:r>
            <a:r>
              <a:rPr lang="es-ES" sz="3200" dirty="0" err="1">
                <a:latin typeface="Arial"/>
                <a:ea typeface="Roboto Condensed"/>
                <a:cs typeface="Arial"/>
              </a:rPr>
              <a:t>Optimization</a:t>
            </a:r>
            <a:r>
              <a:rPr lang="es-ES" sz="3200" dirty="0">
                <a:latin typeface="Arial"/>
                <a:ea typeface="Roboto Condensed"/>
                <a:cs typeface="Arial"/>
              </a:rPr>
              <a:t> (PSO)</a:t>
            </a:r>
            <a:endParaRPr lang="es-ES" sz="32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A5ACE-C9A0-8748-B397-BC7BF0365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" t="11678" r="7547" b="14860"/>
          <a:stretch/>
        </p:blipFill>
        <p:spPr bwMode="auto">
          <a:xfrm>
            <a:off x="7968907" y="4169972"/>
            <a:ext cx="7408507" cy="11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EC431C4-C6AB-AD21-1737-A1A4F178E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51" y="3903989"/>
            <a:ext cx="5239799" cy="486787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F49E1DE-FD4B-FF0E-331E-CFE1AE57471C}"/>
              </a:ext>
            </a:extLst>
          </p:cNvPr>
          <p:cNvSpPr txBox="1">
            <a:spLocks/>
          </p:cNvSpPr>
          <p:nvPr/>
        </p:nvSpPr>
        <p:spPr>
          <a:xfrm>
            <a:off x="900478" y="3215282"/>
            <a:ext cx="5635618" cy="563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latin typeface="Arial"/>
                <a:cs typeface="Arial"/>
              </a:rPr>
              <a:t>División en grupos de partículas que conforman cada individuo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A8DF45D-A4D1-A095-C676-53E8C840A1DE}"/>
              </a:ext>
            </a:extLst>
          </p:cNvPr>
          <p:cNvSpPr txBox="1">
            <a:spLocks/>
          </p:cNvSpPr>
          <p:nvPr/>
        </p:nvSpPr>
        <p:spPr>
          <a:xfrm>
            <a:off x="7577270" y="3117707"/>
            <a:ext cx="5635618" cy="563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latin typeface="Arial"/>
                <a:cs typeface="Arial"/>
              </a:rPr>
              <a:t>Ecuación de movimiento</a:t>
            </a:r>
          </a:p>
        </p:txBody>
      </p:sp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E229AC1-A20C-446A-1B6A-FCBB41B9F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864" y="5647457"/>
            <a:ext cx="9085456" cy="22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0828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9EBBFD-9A5B-EF1C-EB1A-0434E2613E96}"/>
              </a:ext>
            </a:extLst>
          </p:cNvPr>
          <p:cNvSpPr/>
          <p:nvPr/>
        </p:nvSpPr>
        <p:spPr>
          <a:xfrm rot="5400000" flipH="1" flipV="1">
            <a:off x="-571500" y="571500"/>
            <a:ext cx="10287000" cy="9144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1267" name="TextBox 11">
            <a:extLst>
              <a:ext uri="{FF2B5EF4-FFF2-40B4-BE49-F238E27FC236}">
                <a16:creationId xmlns:a16="http://schemas.microsoft.com/office/drawing/2014/main" id="{D7E7FA58-74FD-D9C0-688F-45BD0EFBC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890" y="2821070"/>
            <a:ext cx="777557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 anchor="t">
            <a:spAutoFit/>
          </a:bodyPr>
          <a:lstStyle/>
          <a:p>
            <a:pPr eaLnBrk="1" hangingPunct="1"/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01 -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Introducción</a:t>
            </a:r>
            <a:endParaRPr lang="es-ES" sz="2000" dirty="0"/>
          </a:p>
        </p:txBody>
      </p:sp>
      <p:sp>
        <p:nvSpPr>
          <p:cNvPr id="11268" name="TextBox 12">
            <a:extLst>
              <a:ext uri="{FF2B5EF4-FFF2-40B4-BE49-F238E27FC236}">
                <a16:creationId xmlns:a16="http://schemas.microsoft.com/office/drawing/2014/main" id="{E1F189B9-F2AD-5389-CACC-9B075483D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890" y="3603707"/>
            <a:ext cx="7442200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 anchor="t">
            <a:spAutoFit/>
          </a:bodyPr>
          <a:lstStyle/>
          <a:p>
            <a:pPr eaLnBrk="1" hangingPunct="1"/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02 -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Estado del arte</a:t>
            </a:r>
            <a:endParaRPr lang="es-ES" sz="2000" dirty="0"/>
          </a:p>
        </p:txBody>
      </p:sp>
      <p:sp>
        <p:nvSpPr>
          <p:cNvPr id="11269" name="TextBox 13">
            <a:extLst>
              <a:ext uri="{FF2B5EF4-FFF2-40B4-BE49-F238E27FC236}">
                <a16:creationId xmlns:a16="http://schemas.microsoft.com/office/drawing/2014/main" id="{CE11AB71-72A5-FCA8-6DA1-6886743BD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890" y="5037900"/>
            <a:ext cx="762317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 anchor="t">
            <a:spAutoFit/>
          </a:bodyPr>
          <a:lstStyle/>
          <a:p>
            <a:pPr eaLnBrk="1" hangingPunct="1"/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04 -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Requisitos y datos</a:t>
            </a:r>
            <a:endParaRPr lang="es-ES_tradnl" altLang="es-ES" sz="3600" b="1" dirty="0">
              <a:latin typeface="Arial"/>
              <a:cs typeface="Arial"/>
            </a:endParaRPr>
          </a:p>
        </p:txBody>
      </p:sp>
      <p:sp>
        <p:nvSpPr>
          <p:cNvPr id="11270" name="TextBox 15">
            <a:extLst>
              <a:ext uri="{FF2B5EF4-FFF2-40B4-BE49-F238E27FC236}">
                <a16:creationId xmlns:a16="http://schemas.microsoft.com/office/drawing/2014/main" id="{41554922-C409-E665-88C5-0FC46732F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890" y="5820538"/>
            <a:ext cx="769302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 anchor="t">
            <a:spAutoFit/>
          </a:bodyPr>
          <a:lstStyle/>
          <a:p>
            <a:pPr eaLnBrk="1" hangingPunct="1"/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05 -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Herramienta desarrollada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7E634-19FB-B3C1-A4CE-30F66FCCE107}"/>
              </a:ext>
            </a:extLst>
          </p:cNvPr>
          <p:cNvSpPr txBox="1"/>
          <p:nvPr/>
        </p:nvSpPr>
        <p:spPr>
          <a:xfrm>
            <a:off x="685800" y="4213225"/>
            <a:ext cx="7772400" cy="1846263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11400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" name="TextBox 15">
            <a:extLst>
              <a:ext uri="{FF2B5EF4-FFF2-40B4-BE49-F238E27FC236}">
                <a16:creationId xmlns:a16="http://schemas.microsoft.com/office/drawing/2014/main" id="{A810EDDE-3041-9B37-93C0-3F40A7FFB715}"/>
              </a:ext>
            </a:extLst>
          </p:cNvPr>
          <p:cNvSpPr txBox="1">
            <a:spLocks noChangeArrowheads="1"/>
          </p:cNvSpPr>
          <p:nvPr/>
        </p:nvSpPr>
        <p:spPr bwMode="auto">
          <a:xfrm rot="-10800000" flipV="1">
            <a:off x="9729890" y="6596145"/>
            <a:ext cx="769302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 anchor="t">
            <a:spAutoFit/>
          </a:bodyPr>
          <a:lstStyle/>
          <a:p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06 -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Evaluación de resultados</a:t>
            </a:r>
            <a:endParaRPr lang="es-ES" dirty="0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BE29505-9D48-9289-8B54-E1A61B0C9B0E}"/>
              </a:ext>
            </a:extLst>
          </p:cNvPr>
          <p:cNvSpPr txBox="1">
            <a:spLocks noChangeArrowheads="1"/>
          </p:cNvSpPr>
          <p:nvPr/>
        </p:nvSpPr>
        <p:spPr bwMode="auto">
          <a:xfrm rot="-10800000" flipV="1">
            <a:off x="9729891" y="7358145"/>
            <a:ext cx="769302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 anchor="t">
            <a:spAutoFit/>
          </a:bodyPr>
          <a:lstStyle/>
          <a:p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07 -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Conclusiones y líneas futuras</a:t>
            </a:r>
            <a:endParaRPr lang="es-ES" dirty="0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1CF1F96-4E02-5412-890A-BA2090D5C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889" y="4295692"/>
            <a:ext cx="762317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 anchor="t">
            <a:spAutoFit/>
          </a:bodyPr>
          <a:lstStyle/>
          <a:p>
            <a:pPr eaLnBrk="1" hangingPunct="1"/>
            <a:r>
              <a:rPr lang="es-ES_tradnl" altLang="es-ES" sz="3600" b="1" dirty="0">
                <a:solidFill>
                  <a:schemeClr val="accent2"/>
                </a:solidFill>
                <a:latin typeface="Arial"/>
                <a:cs typeface="Arial"/>
              </a:rPr>
              <a:t>03 - </a:t>
            </a:r>
            <a:r>
              <a:rPr lang="es-ES_tradnl" altLang="es-ES" sz="3600" b="1" dirty="0">
                <a:solidFill>
                  <a:srgbClr val="00566C"/>
                </a:solidFill>
                <a:latin typeface="Arial"/>
                <a:cs typeface="Arial"/>
              </a:rPr>
              <a:t>Marco teórico</a:t>
            </a:r>
            <a:endParaRPr lang="es-ES_tradnl" altLang="es-ES" sz="3600" b="1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267" grpId="0"/>
      <p:bldP spid="11268" grpId="0"/>
      <p:bldP spid="11269" grpId="0"/>
      <p:bldP spid="11270" grpId="0"/>
      <p:bldP spid="11" grpId="0"/>
      <p:bldP spid="2" grpId="0"/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03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Marco teórico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20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Whale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Optimization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Algorithm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(WOA)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9">
            <a:extLst>
              <a:ext uri="{FF2B5EF4-FFF2-40B4-BE49-F238E27FC236}">
                <a16:creationId xmlns:a16="http://schemas.microsoft.com/office/drawing/2014/main" id="{DD921808-3C92-94CD-40A6-2E287F24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05" y="3403734"/>
            <a:ext cx="15202590" cy="46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325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121818" y="3420896"/>
            <a:ext cx="12044363" cy="1938978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04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REQUISITOS Y DATOS</a:t>
            </a: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4780290" y="3283258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2749787" y="47894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3142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04</a:t>
            </a:r>
            <a:b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Requisitos y datos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22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24B821-9E21-3304-E21F-934B8B75C3CE}"/>
              </a:ext>
            </a:extLst>
          </p:cNvPr>
          <p:cNvSpPr txBox="1">
            <a:spLocks/>
          </p:cNvSpPr>
          <p:nvPr/>
        </p:nvSpPr>
        <p:spPr>
          <a:xfrm>
            <a:off x="876300" y="235883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Datos geométricos y ambientales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E01D901-7577-4607-F3FA-2B636A346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6706109"/>
                  </p:ext>
                </p:extLst>
              </p:nvPr>
            </p:nvGraphicFramePr>
            <p:xfrm>
              <a:off x="1257301" y="3373176"/>
              <a:ext cx="15773398" cy="1770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052">
                      <a:extLst>
                        <a:ext uri="{9D8B030D-6E8A-4147-A177-3AD203B41FA5}">
                          <a16:colId xmlns:a16="http://schemas.microsoft.com/office/drawing/2014/main" val="1509023620"/>
                        </a:ext>
                      </a:extLst>
                    </a:gridCol>
                    <a:gridCol w="1921200">
                      <a:extLst>
                        <a:ext uri="{9D8B030D-6E8A-4147-A177-3AD203B41FA5}">
                          <a16:colId xmlns:a16="http://schemas.microsoft.com/office/drawing/2014/main" val="2987151873"/>
                        </a:ext>
                      </a:extLst>
                    </a:gridCol>
                    <a:gridCol w="1526865">
                      <a:extLst>
                        <a:ext uri="{9D8B030D-6E8A-4147-A177-3AD203B41FA5}">
                          <a16:colId xmlns:a16="http://schemas.microsoft.com/office/drawing/2014/main" val="1930669420"/>
                        </a:ext>
                      </a:extLst>
                    </a:gridCol>
                    <a:gridCol w="3110514">
                      <a:extLst>
                        <a:ext uri="{9D8B030D-6E8A-4147-A177-3AD203B41FA5}">
                          <a16:colId xmlns:a16="http://schemas.microsoft.com/office/drawing/2014/main" val="2007507265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3852770720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4190674448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3078003865"/>
                        </a:ext>
                      </a:extLst>
                    </a:gridCol>
                  </a:tblGrid>
                  <a:tr h="8851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ES" sz="3200"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oMath>
                          </a14:m>
                          <a:r>
                            <a:rPr lang="es-ES" sz="3200">
                              <a:effectLst/>
                            </a:rPr>
                            <a:t> (m)</a:t>
                          </a:r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3200">
                              <a:effectLst/>
                            </a:rPr>
                            <a:t> (m)</a:t>
                          </a:r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𝑡𝑒𝑟𝑟𝑒𝑛𝑜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3200">
                              <a:effectLst/>
                            </a:rPr>
                            <a:t> (km</a:t>
                          </a:r>
                          <a:r>
                            <a:rPr lang="es-ES" sz="3200" baseline="30000">
                              <a:effectLst/>
                            </a:rPr>
                            <a:t>2</a:t>
                          </a:r>
                          <a:r>
                            <a:rPr lang="es-ES" sz="3200">
                              <a:effectLst/>
                            </a:rPr>
                            <a:t>)</a:t>
                          </a:r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3200">
                              <a:effectLst/>
                            </a:rPr>
                            <a:t> (m)</a:t>
                          </a:r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ES" sz="3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ES" sz="320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3200">
                              <a:effectLst/>
                            </a:rPr>
                            <a:t> (m)</a:t>
                          </a:r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s-ES" sz="3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9941230"/>
                      </a:ext>
                    </a:extLst>
                  </a:tr>
                  <a:tr h="8851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oMath>
                            </m:oMathPara>
                          </a14:m>
                          <a:endParaRPr lang="es-ES" sz="3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rgbClr val="CCDEE9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0.88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144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3200">
                                    <a:effectLst/>
                                    <a:latin typeface="Cambria Math" panose="02040503050406030204" pitchFamily="18" charset="0"/>
                                  </a:rPr>
                                  <m:t>0.035</m:t>
                                </m:r>
                              </m:oMath>
                            </m:oMathPara>
                          </a14:m>
                          <a:endParaRPr lang="es-ES" sz="3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912354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CE01D901-7577-4607-F3FA-2B636A3461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6706109"/>
                  </p:ext>
                </p:extLst>
              </p:nvPr>
            </p:nvGraphicFramePr>
            <p:xfrm>
              <a:off x="1257301" y="3373176"/>
              <a:ext cx="15773398" cy="17703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53052">
                      <a:extLst>
                        <a:ext uri="{9D8B030D-6E8A-4147-A177-3AD203B41FA5}">
                          <a16:colId xmlns:a16="http://schemas.microsoft.com/office/drawing/2014/main" val="1509023620"/>
                        </a:ext>
                      </a:extLst>
                    </a:gridCol>
                    <a:gridCol w="1921200">
                      <a:extLst>
                        <a:ext uri="{9D8B030D-6E8A-4147-A177-3AD203B41FA5}">
                          <a16:colId xmlns:a16="http://schemas.microsoft.com/office/drawing/2014/main" val="2987151873"/>
                        </a:ext>
                      </a:extLst>
                    </a:gridCol>
                    <a:gridCol w="1526865">
                      <a:extLst>
                        <a:ext uri="{9D8B030D-6E8A-4147-A177-3AD203B41FA5}">
                          <a16:colId xmlns:a16="http://schemas.microsoft.com/office/drawing/2014/main" val="1930669420"/>
                        </a:ext>
                      </a:extLst>
                    </a:gridCol>
                    <a:gridCol w="3110514">
                      <a:extLst>
                        <a:ext uri="{9D8B030D-6E8A-4147-A177-3AD203B41FA5}">
                          <a16:colId xmlns:a16="http://schemas.microsoft.com/office/drawing/2014/main" val="2007507265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3852770720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4190674448"/>
                        </a:ext>
                      </a:extLst>
                    </a:gridCol>
                    <a:gridCol w="2520589">
                      <a:extLst>
                        <a:ext uri="{9D8B030D-6E8A-4147-A177-3AD203B41FA5}">
                          <a16:colId xmlns:a16="http://schemas.microsoft.com/office/drawing/2014/main" val="3078003865"/>
                        </a:ext>
                      </a:extLst>
                    </a:gridCol>
                  </a:tblGrid>
                  <a:tr h="88516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9" t="-685" r="-856458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6349" t="-685" r="-636825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3865" t="-685" r="-699203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4314" t="-685" r="-244118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5604" t="-685" r="-200725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26634" t="-685" r="-101211" b="-100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5362" t="-685" r="-966" b="-100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941230"/>
                      </a:ext>
                    </a:extLst>
                  </a:tr>
                  <a:tr h="885162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69" t="-101379" r="-856458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6349" t="-101379" r="-636825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33865" t="-101379" r="-699203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4314" t="-101379" r="-244118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25604" t="-101379" r="-200725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26634" t="-101379" r="-101211" b="-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5362" t="-101379" r="-966" b="-13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123540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074" name="Picture 2" descr="Matlab Logo PNG Vector (SVG) Free Download">
            <a:extLst>
              <a:ext uri="{FF2B5EF4-FFF2-40B4-BE49-F238E27FC236}">
                <a16:creationId xmlns:a16="http://schemas.microsoft.com/office/drawing/2014/main" id="{AFB3B18E-4DF0-A341-064F-8DA92CA1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1" y="5764199"/>
            <a:ext cx="2857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77C502-4D8A-6A9F-E6DD-8BAF28565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5529695"/>
            <a:ext cx="8109627" cy="33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ernicus (logo). Europe's eyes on Earth.">
            <a:extLst>
              <a:ext uri="{FF2B5EF4-FFF2-40B4-BE49-F238E27FC236}">
                <a16:creationId xmlns:a16="http://schemas.microsoft.com/office/drawing/2014/main" id="{657CADB8-57EA-4EBC-2AA0-5BDBA0341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204" y="6464535"/>
            <a:ext cx="3922393" cy="14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6744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2822082" y="3420896"/>
            <a:ext cx="12796460" cy="1938978"/>
          </a:xfrm>
          <a:prstGeom prst="rect">
            <a:avLst/>
          </a:prstGeom>
          <a:noFill/>
        </p:spPr>
        <p:txBody>
          <a:bodyPr wrap="square"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05</a:t>
            </a:r>
            <a:endParaRPr lang="es-ES_tradnl" sz="6000" b="1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HERRAMIENTA DESARROLLADA</a:t>
            </a:r>
            <a:endParaRPr lang="es-ES_tradnl" sz="6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2822081" y="3133150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4847560" y="4888859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8815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05</a:t>
            </a:r>
            <a:br>
              <a:rPr lang="es-ES_tradnl" altLang="es-E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Herramienta desarrollada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24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Operador 1Px </a:t>
            </a:r>
            <a:r>
              <a:rPr lang="es-ES" sz="3200" dirty="0" err="1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mutativo</a:t>
            </a:r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 como sustrato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3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648F3E52-534E-4C69-5BF6-452CB3ABE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76" y="3098428"/>
            <a:ext cx="12624047" cy="45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85313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05</a:t>
            </a:r>
            <a:br>
              <a:rPr lang="es-ES_tradnl" altLang="es-E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Herramienta desarrollada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25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3021450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Adaptación de PSO como sustrato: ajuste de hiperparámetros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72AD9A03-DA4F-7A6F-F09A-59CDCB737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236135"/>
                  </p:ext>
                </p:extLst>
              </p:nvPr>
            </p:nvGraphicFramePr>
            <p:xfrm>
              <a:off x="3910165" y="3007879"/>
              <a:ext cx="10467669" cy="40961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088671">
                      <a:extLst>
                        <a:ext uri="{9D8B030D-6E8A-4147-A177-3AD203B41FA5}">
                          <a16:colId xmlns:a16="http://schemas.microsoft.com/office/drawing/2014/main" val="4212195371"/>
                        </a:ext>
                      </a:extLst>
                    </a:gridCol>
                    <a:gridCol w="6378998">
                      <a:extLst>
                        <a:ext uri="{9D8B030D-6E8A-4147-A177-3AD203B41FA5}">
                          <a16:colId xmlns:a16="http://schemas.microsoft.com/office/drawing/2014/main" val="3584407985"/>
                        </a:ext>
                      </a:extLst>
                    </a:gridCol>
                  </a:tblGrid>
                  <a:tr h="1024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COEFICIENTES</a:t>
                          </a:r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CONJUNTOS DE VALORES</a:t>
                          </a:r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8836241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Factor de inercia </a:t>
                          </a:r>
                          <a14:m>
                            <m:oMath xmlns:m="http://schemas.openxmlformats.org/officeDocument/2006/math"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1.0, 1.2]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5718525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Aceleración personal </a:t>
                          </a:r>
                          <a14:m>
                            <m:oMath xmlns:m="http://schemas.openxmlformats.org/officeDocument/2006/math"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E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0.9, 1.0, 1.1, 1.2, 1.3, 1.4, 1.5]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64723861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Aceleración social </a:t>
                          </a:r>
                          <a14:m>
                            <m:oMath xmlns:m="http://schemas.openxmlformats.org/officeDocument/2006/math"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s-E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sz="2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0.9, 1.0, 1.1, 1.2, 1.3, 1.4, 1.5]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18748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72AD9A03-DA4F-7A6F-F09A-59CDCB7370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4236135"/>
                  </p:ext>
                </p:extLst>
              </p:nvPr>
            </p:nvGraphicFramePr>
            <p:xfrm>
              <a:off x="3910165" y="3007879"/>
              <a:ext cx="10467669" cy="40961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088671">
                      <a:extLst>
                        <a:ext uri="{9D8B030D-6E8A-4147-A177-3AD203B41FA5}">
                          <a16:colId xmlns:a16="http://schemas.microsoft.com/office/drawing/2014/main" val="4212195371"/>
                        </a:ext>
                      </a:extLst>
                    </a:gridCol>
                    <a:gridCol w="6378998">
                      <a:extLst>
                        <a:ext uri="{9D8B030D-6E8A-4147-A177-3AD203B41FA5}">
                          <a16:colId xmlns:a16="http://schemas.microsoft.com/office/drawing/2014/main" val="3584407985"/>
                        </a:ext>
                      </a:extLst>
                    </a:gridCol>
                  </a:tblGrid>
                  <a:tr h="1024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COEFICIENTES</a:t>
                          </a:r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CONJUNTOS DE VALORES</a:t>
                          </a:r>
                          <a:endParaRPr lang="es-ES" sz="2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8836241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49" t="-100000" r="-15663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1.0, 1.2]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15718525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49" t="-201190" r="-156632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0.9, 1.0, 1.1, 1.2, 1.3, 1.4, 1.5]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64723861"/>
                      </a:ext>
                    </a:extLst>
                  </a:tr>
                  <a:tr h="1024045"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49" t="-301190" r="-156632" b="-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[0.8, 0.9, 1.0, 1.1, 1.2, 1.3, 1.4, 1.5]</a:t>
                          </a:r>
                          <a:endParaRPr lang="es-ES" sz="2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187485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11961D12-69B0-8494-1407-A0C7FBF3D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7300" y="5712282"/>
            <a:ext cx="152756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9903AD-A469-8CCE-90EB-3F483A1DA49A}"/>
                  </a:ext>
                </a:extLst>
              </p:cNvPr>
              <p:cNvSpPr txBox="1"/>
              <p:nvPr/>
            </p:nvSpPr>
            <p:spPr>
              <a:xfrm>
                <a:off x="5328775" y="7392607"/>
                <a:ext cx="7630448" cy="1508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4400" b="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Coeficientes seleccionados: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ES" sz="4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>
                      <m:sSubPr>
                        <m:ctrlPr>
                          <a:rPr lang="es-ES" sz="4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ES" sz="4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s-ES" sz="4400" b="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s-ES" sz="40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4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ES" sz="4400" b="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s-ES" sz="4400" b="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s-ES" sz="4400" b="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s-ES" sz="4400" b="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]=[1.3,  1.0,  1.0]</m:t>
                    </m:r>
                  </m:oMath>
                </a14:m>
                <a:r>
                  <a:rPr lang="es-ES" sz="4800" dirty="0">
                    <a:solidFill>
                      <a:schemeClr val="accent5">
                        <a:lumMod val="75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s-ES" sz="4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D9903AD-A469-8CCE-90EB-3F483A1D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775" y="7392607"/>
                <a:ext cx="7630448" cy="1508105"/>
              </a:xfrm>
              <a:prstGeom prst="rect">
                <a:avLst/>
              </a:prstGeom>
              <a:blipFill>
                <a:blip r:embed="rId3"/>
                <a:stretch>
                  <a:fillRect t="-890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4738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05</a:t>
            </a:r>
            <a:br>
              <a:rPr lang="es-ES_tradnl" altLang="es-E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Herramienta desarrollada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26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Adaptación de PSO como sustrato: funcionamiento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ADCA14E-11C0-855A-68AB-AA1367371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29" y="3636372"/>
            <a:ext cx="15902941" cy="4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530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05</a:t>
            </a:r>
            <a:br>
              <a:rPr lang="es-ES_tradnl" altLang="es-E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Herramienta desarrollada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27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9678FD8-E156-9F41-CED6-6C8D6201DC69}"/>
              </a:ext>
            </a:extLst>
          </p:cNvPr>
          <p:cNvSpPr txBox="1">
            <a:spLocks/>
          </p:cNvSpPr>
          <p:nvPr/>
        </p:nvSpPr>
        <p:spPr>
          <a:xfrm>
            <a:off x="783040" y="2028517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Adaptación de WOA como sustrato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9">
            <a:extLst>
              <a:ext uri="{FF2B5EF4-FFF2-40B4-BE49-F238E27FC236}">
                <a16:creationId xmlns:a16="http://schemas.microsoft.com/office/drawing/2014/main" id="{DD921808-3C92-94CD-40A6-2E287F24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95" y="3344126"/>
            <a:ext cx="16022010" cy="491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3455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121818" y="3420896"/>
            <a:ext cx="12044363" cy="1938978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06</a:t>
            </a:r>
            <a:endParaRPr lang="es-ES_tradnl" sz="6000" b="1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EVALUACIÓN DE RESULTADOS</a:t>
            </a:r>
            <a:endParaRPr lang="es-ES_tradnl" sz="6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3121818" y="3283258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4503579" y="47894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69386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29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24B821-9E21-3304-E21F-934B8B75C3CE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Valores de energía generada y rendimiento de las soluciones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A0548717-C5B8-38CB-0FA1-A491229453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49798"/>
                  </p:ext>
                </p:extLst>
              </p:nvPr>
            </p:nvGraphicFramePr>
            <p:xfrm>
              <a:off x="1143000" y="2946754"/>
              <a:ext cx="15773400" cy="5647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13025">
                      <a:extLst>
                        <a:ext uri="{9D8B030D-6E8A-4147-A177-3AD203B41FA5}">
                          <a16:colId xmlns:a16="http://schemas.microsoft.com/office/drawing/2014/main" val="910919046"/>
                        </a:ext>
                      </a:extLst>
                    </a:gridCol>
                    <a:gridCol w="5715678">
                      <a:extLst>
                        <a:ext uri="{9D8B030D-6E8A-4147-A177-3AD203B41FA5}">
                          <a16:colId xmlns:a16="http://schemas.microsoft.com/office/drawing/2014/main" val="3539095309"/>
                        </a:ext>
                      </a:extLst>
                    </a:gridCol>
                    <a:gridCol w="4807974">
                      <a:extLst>
                        <a:ext uri="{9D8B030D-6E8A-4147-A177-3AD203B41FA5}">
                          <a16:colId xmlns:a16="http://schemas.microsoft.com/office/drawing/2014/main" val="2535292734"/>
                        </a:ext>
                      </a:extLst>
                    </a:gridCol>
                    <a:gridCol w="2536723">
                      <a:extLst>
                        <a:ext uri="{9D8B030D-6E8A-4147-A177-3AD203B41FA5}">
                          <a16:colId xmlns:a16="http://schemas.microsoft.com/office/drawing/2014/main" val="3661572527"/>
                        </a:ext>
                      </a:extLst>
                    </a:gridCol>
                  </a:tblGrid>
                  <a:tr h="1153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Algoritmo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Modelo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Energía producida (kWh)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Rendimiento (%)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87742919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BGA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7.7818⋅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99.34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4299366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7.527</m:t>
                                </m:r>
                                <m:r>
                                  <a:rPr lang="es-ES" sz="24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95.93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079068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7.7896⋅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97.35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48760287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(4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7.7722⋅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99.08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2466836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7.4619⋅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94.97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427313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>
                                    <a:effectLst/>
                                    <a:latin typeface="Cambria Math" panose="02040503050406030204" pitchFamily="18" charset="0"/>
                                  </a:rPr>
                                  <m:t>7.7882⋅</m:t>
                                </m:r>
                                <m:sSup>
                                  <m:sSupPr>
                                    <m:ctrlPr>
                                      <a:rPr lang="es-E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97.13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35630119"/>
                      </a:ext>
                    </a:extLst>
                  </a:tr>
                  <a:tr h="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(7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𝟕𝟖𝟓𝟔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24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99.44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8607753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𝟔𝟏𝟒𝟒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24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97.20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31932640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𝟖𝟎𝟎𝟒</m:t>
                                </m:r>
                                <m:r>
                                  <a:rPr lang="es-ES" sz="2400" b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2400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s-ES" sz="2400" b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2400" b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99.05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1029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A0548717-C5B8-38CB-0FA1-A491229453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6949798"/>
                  </p:ext>
                </p:extLst>
              </p:nvPr>
            </p:nvGraphicFramePr>
            <p:xfrm>
              <a:off x="1143000" y="2946754"/>
              <a:ext cx="15773400" cy="564767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13025">
                      <a:extLst>
                        <a:ext uri="{9D8B030D-6E8A-4147-A177-3AD203B41FA5}">
                          <a16:colId xmlns:a16="http://schemas.microsoft.com/office/drawing/2014/main" val="910919046"/>
                        </a:ext>
                      </a:extLst>
                    </a:gridCol>
                    <a:gridCol w="5715678">
                      <a:extLst>
                        <a:ext uri="{9D8B030D-6E8A-4147-A177-3AD203B41FA5}">
                          <a16:colId xmlns:a16="http://schemas.microsoft.com/office/drawing/2014/main" val="3539095309"/>
                        </a:ext>
                      </a:extLst>
                    </a:gridCol>
                    <a:gridCol w="4807974">
                      <a:extLst>
                        <a:ext uri="{9D8B030D-6E8A-4147-A177-3AD203B41FA5}">
                          <a16:colId xmlns:a16="http://schemas.microsoft.com/office/drawing/2014/main" val="2535292734"/>
                        </a:ext>
                      </a:extLst>
                    </a:gridCol>
                    <a:gridCol w="2536723">
                      <a:extLst>
                        <a:ext uri="{9D8B030D-6E8A-4147-A177-3AD203B41FA5}">
                          <a16:colId xmlns:a16="http://schemas.microsoft.com/office/drawing/2014/main" val="3661572527"/>
                        </a:ext>
                      </a:extLst>
                    </a:gridCol>
                  </a:tblGrid>
                  <a:tr h="11539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Algoritmo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Modelo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Energía producida (kWh)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Rendimiento (%)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87742919"/>
                      </a:ext>
                    </a:extLst>
                  </a:tr>
                  <a:tr h="49682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BGA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231707" r="-53359" b="-8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99.34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42993668"/>
                      </a:ext>
                    </a:extLst>
                  </a:tr>
                  <a:tr h="49682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331707" r="-53359" b="-7268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95.93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60790688"/>
                      </a:ext>
                    </a:extLst>
                  </a:tr>
                  <a:tr h="49682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437037" r="-53359" b="-635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97.35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48760287"/>
                      </a:ext>
                    </a:extLst>
                  </a:tr>
                  <a:tr h="49682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(4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530488" r="-53359" b="-5280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99.08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24668366"/>
                      </a:ext>
                    </a:extLst>
                  </a:tr>
                  <a:tr h="49682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638272" r="-53359" b="-4345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94.97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84273135"/>
                      </a:ext>
                    </a:extLst>
                  </a:tr>
                  <a:tr h="49682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729268" r="-53359" b="-3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97.13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35630119"/>
                      </a:ext>
                    </a:extLst>
                  </a:tr>
                  <a:tr h="504254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(7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829268" r="-53359" b="-22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99.44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8607753"/>
                      </a:ext>
                    </a:extLst>
                  </a:tr>
                  <a:tr h="50425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918072" r="-53359" b="-126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97.20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31932640"/>
                      </a:ext>
                    </a:extLst>
                  </a:tr>
                  <a:tr h="50425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5412" t="-1018072" r="-53359" b="-26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4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99.05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210299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905220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121818" y="3420896"/>
            <a:ext cx="12044363" cy="1938978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01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INTRODUCCIÓN</a:t>
            </a: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5848820" y="3283258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1804852" y="47894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8264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30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590FF900-B33F-E694-BBB1-E86E35AD46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3323818"/>
                  </p:ext>
                </p:extLst>
              </p:nvPr>
            </p:nvGraphicFramePr>
            <p:xfrm>
              <a:off x="2767381" y="3212224"/>
              <a:ext cx="12753238" cy="51873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36220">
                      <a:extLst>
                        <a:ext uri="{9D8B030D-6E8A-4147-A177-3AD203B41FA5}">
                          <a16:colId xmlns:a16="http://schemas.microsoft.com/office/drawing/2014/main" val="3319217743"/>
                        </a:ext>
                      </a:extLst>
                    </a:gridCol>
                    <a:gridCol w="1500298">
                      <a:extLst>
                        <a:ext uri="{9D8B030D-6E8A-4147-A177-3AD203B41FA5}">
                          <a16:colId xmlns:a16="http://schemas.microsoft.com/office/drawing/2014/main" val="10613479"/>
                        </a:ext>
                      </a:extLst>
                    </a:gridCol>
                    <a:gridCol w="1360736">
                      <a:extLst>
                        <a:ext uri="{9D8B030D-6E8A-4147-A177-3AD203B41FA5}">
                          <a16:colId xmlns:a16="http://schemas.microsoft.com/office/drawing/2014/main" val="2876819746"/>
                        </a:ext>
                      </a:extLst>
                    </a:gridCol>
                    <a:gridCol w="1313285">
                      <a:extLst>
                        <a:ext uri="{9D8B030D-6E8A-4147-A177-3AD203B41FA5}">
                          <a16:colId xmlns:a16="http://schemas.microsoft.com/office/drawing/2014/main" val="1428258432"/>
                        </a:ext>
                      </a:extLst>
                    </a:gridCol>
                    <a:gridCol w="1267229">
                      <a:extLst>
                        <a:ext uri="{9D8B030D-6E8A-4147-A177-3AD203B41FA5}">
                          <a16:colId xmlns:a16="http://schemas.microsoft.com/office/drawing/2014/main" val="1246919188"/>
                        </a:ext>
                      </a:extLst>
                    </a:gridCol>
                    <a:gridCol w="1267229">
                      <a:extLst>
                        <a:ext uri="{9D8B030D-6E8A-4147-A177-3AD203B41FA5}">
                          <a16:colId xmlns:a16="http://schemas.microsoft.com/office/drawing/2014/main" val="1134009606"/>
                        </a:ext>
                      </a:extLst>
                    </a:gridCol>
                    <a:gridCol w="1289559">
                      <a:extLst>
                        <a:ext uri="{9D8B030D-6E8A-4147-A177-3AD203B41FA5}">
                          <a16:colId xmlns:a16="http://schemas.microsoft.com/office/drawing/2014/main" val="3015132606"/>
                        </a:ext>
                      </a:extLst>
                    </a:gridCol>
                    <a:gridCol w="1359341">
                      <a:extLst>
                        <a:ext uri="{9D8B030D-6E8A-4147-A177-3AD203B41FA5}">
                          <a16:colId xmlns:a16="http://schemas.microsoft.com/office/drawing/2014/main" val="229146167"/>
                        </a:ext>
                      </a:extLst>
                    </a:gridCol>
                    <a:gridCol w="1359341">
                      <a:extLst>
                        <a:ext uri="{9D8B030D-6E8A-4147-A177-3AD203B41FA5}">
                          <a16:colId xmlns:a16="http://schemas.microsoft.com/office/drawing/2014/main" val="1503987549"/>
                        </a:ext>
                      </a:extLst>
                    </a:gridCol>
                  </a:tblGrid>
                  <a:tr h="741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BLX</a:t>
                          </a:r>
                          <a14:m>
                            <m:oMath xmlns:m="http://schemas.openxmlformats.org/officeDocument/2006/math">
                              <m:r>
                                <a:rPr lang="es-ES" sz="2000">
                                  <a:effectLst/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GM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PSO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WOA</a:t>
                          </a:r>
                          <a:endParaRPr lang="es-ES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262816"/>
                      </a:ext>
                    </a:extLst>
                  </a:tr>
                  <a:tr h="74105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(4 sustratos)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98366788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316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206975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376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282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652007"/>
                      </a:ext>
                    </a:extLst>
                  </a:tr>
                  <a:tr h="74105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(7 sustratos)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173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403497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199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3934824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219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223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195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s-ES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2508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a 1">
                <a:extLst>
                  <a:ext uri="{FF2B5EF4-FFF2-40B4-BE49-F238E27FC236}">
                    <a16:creationId xmlns:a16="http://schemas.microsoft.com/office/drawing/2014/main" id="{590FF900-B33F-E694-BBB1-E86E35AD46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3323818"/>
                  </p:ext>
                </p:extLst>
              </p:nvPr>
            </p:nvGraphicFramePr>
            <p:xfrm>
              <a:off x="2767381" y="3212224"/>
              <a:ext cx="12753238" cy="51873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36220">
                      <a:extLst>
                        <a:ext uri="{9D8B030D-6E8A-4147-A177-3AD203B41FA5}">
                          <a16:colId xmlns:a16="http://schemas.microsoft.com/office/drawing/2014/main" val="3319217743"/>
                        </a:ext>
                      </a:extLst>
                    </a:gridCol>
                    <a:gridCol w="1500298">
                      <a:extLst>
                        <a:ext uri="{9D8B030D-6E8A-4147-A177-3AD203B41FA5}">
                          <a16:colId xmlns:a16="http://schemas.microsoft.com/office/drawing/2014/main" val="10613479"/>
                        </a:ext>
                      </a:extLst>
                    </a:gridCol>
                    <a:gridCol w="1360736">
                      <a:extLst>
                        <a:ext uri="{9D8B030D-6E8A-4147-A177-3AD203B41FA5}">
                          <a16:colId xmlns:a16="http://schemas.microsoft.com/office/drawing/2014/main" val="2876819746"/>
                        </a:ext>
                      </a:extLst>
                    </a:gridCol>
                    <a:gridCol w="1313285">
                      <a:extLst>
                        <a:ext uri="{9D8B030D-6E8A-4147-A177-3AD203B41FA5}">
                          <a16:colId xmlns:a16="http://schemas.microsoft.com/office/drawing/2014/main" val="1428258432"/>
                        </a:ext>
                      </a:extLst>
                    </a:gridCol>
                    <a:gridCol w="1267229">
                      <a:extLst>
                        <a:ext uri="{9D8B030D-6E8A-4147-A177-3AD203B41FA5}">
                          <a16:colId xmlns:a16="http://schemas.microsoft.com/office/drawing/2014/main" val="1246919188"/>
                        </a:ext>
                      </a:extLst>
                    </a:gridCol>
                    <a:gridCol w="1267229">
                      <a:extLst>
                        <a:ext uri="{9D8B030D-6E8A-4147-A177-3AD203B41FA5}">
                          <a16:colId xmlns:a16="http://schemas.microsoft.com/office/drawing/2014/main" val="1134009606"/>
                        </a:ext>
                      </a:extLst>
                    </a:gridCol>
                    <a:gridCol w="1289559">
                      <a:extLst>
                        <a:ext uri="{9D8B030D-6E8A-4147-A177-3AD203B41FA5}">
                          <a16:colId xmlns:a16="http://schemas.microsoft.com/office/drawing/2014/main" val="3015132606"/>
                        </a:ext>
                      </a:extLst>
                    </a:gridCol>
                    <a:gridCol w="1359341">
                      <a:extLst>
                        <a:ext uri="{9D8B030D-6E8A-4147-A177-3AD203B41FA5}">
                          <a16:colId xmlns:a16="http://schemas.microsoft.com/office/drawing/2014/main" val="229146167"/>
                        </a:ext>
                      </a:extLst>
                    </a:gridCol>
                    <a:gridCol w="1359341">
                      <a:extLst>
                        <a:ext uri="{9D8B030D-6E8A-4147-A177-3AD203B41FA5}">
                          <a16:colId xmlns:a16="http://schemas.microsoft.com/office/drawing/2014/main" val="1503987549"/>
                        </a:ext>
                      </a:extLst>
                    </a:gridCol>
                  </a:tblGrid>
                  <a:tr h="741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0987" t="-820" r="-580269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GM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1Px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PSO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WOA</a:t>
                          </a:r>
                          <a:endParaRPr lang="es-ES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0262816"/>
                      </a:ext>
                    </a:extLst>
                  </a:tr>
                  <a:tr h="74105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(4 sustratos)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265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98366788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290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316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40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07206975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376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282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304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652007"/>
                      </a:ext>
                    </a:extLst>
                  </a:tr>
                  <a:tr h="741052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(7 sustratos)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164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237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173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85403497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147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199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241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251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162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3934824"/>
                      </a:ext>
                    </a:extLst>
                  </a:tr>
                  <a:tr h="741052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188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219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223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195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172</a:t>
                          </a:r>
                          <a:endParaRPr lang="es-ES" sz="20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20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s-ES" sz="20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2508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ítulo 1">
            <a:extLst>
              <a:ext uri="{FF2B5EF4-FFF2-40B4-BE49-F238E27FC236}">
                <a16:creationId xmlns:a16="http://schemas.microsoft.com/office/drawing/2014/main" id="{7624B821-9E21-3304-E21F-934B8B75C3CE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Participación de sustratos en la obtención de la mejor larva por generación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54980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31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2CDE16-D198-0D38-2BA2-4C5A97B9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345" y="3926302"/>
            <a:ext cx="8597236" cy="40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ED5299B-8781-261D-F2E5-90011AFA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50" y="3926302"/>
            <a:ext cx="7677573" cy="40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FECD34-AF58-2D17-1234-8E81C77EA0DF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Producto cartesiano de las soluciones con los modelos de estela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22490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42003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32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06CFB1A1-D4A9-B3B3-8D15-4101FD507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61368"/>
              </p:ext>
            </p:extLst>
          </p:nvPr>
        </p:nvGraphicFramePr>
        <p:xfrm>
          <a:off x="1762865" y="3466492"/>
          <a:ext cx="14762271" cy="4419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0762">
                  <a:extLst>
                    <a:ext uri="{9D8B030D-6E8A-4147-A177-3AD203B41FA5}">
                      <a16:colId xmlns:a16="http://schemas.microsoft.com/office/drawing/2014/main" val="546670103"/>
                    </a:ext>
                  </a:extLst>
                </a:gridCol>
                <a:gridCol w="3959558">
                  <a:extLst>
                    <a:ext uri="{9D8B030D-6E8A-4147-A177-3AD203B41FA5}">
                      <a16:colId xmlns:a16="http://schemas.microsoft.com/office/drawing/2014/main" val="2554545657"/>
                    </a:ext>
                  </a:extLst>
                </a:gridCol>
                <a:gridCol w="3690161">
                  <a:extLst>
                    <a:ext uri="{9D8B030D-6E8A-4147-A177-3AD203B41FA5}">
                      <a16:colId xmlns:a16="http://schemas.microsoft.com/office/drawing/2014/main" val="3712917643"/>
                    </a:ext>
                  </a:extLst>
                </a:gridCol>
                <a:gridCol w="3691790">
                  <a:extLst>
                    <a:ext uri="{9D8B030D-6E8A-4147-A177-3AD203B41FA5}">
                      <a16:colId xmlns:a16="http://schemas.microsoft.com/office/drawing/2014/main" val="1235226309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2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JENSEN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LARSEN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AINSLIE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741289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JENSEN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99.44%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96.85%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92.26%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5049499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LARSEN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91.45%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97.20%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91.41%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515804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AINSLIE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96.27%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86.99%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99.05%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807076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RENDIMIENTO</a:t>
                      </a:r>
                      <a:endParaRPr lang="es-ES" sz="2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3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95.88%</a:t>
                      </a:r>
                      <a:endParaRPr lang="es-ES" sz="3600" b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93.68%</a:t>
                      </a:r>
                      <a:endParaRPr lang="es-ES" sz="2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94.24%</a:t>
                      </a:r>
                      <a:endParaRPr lang="es-ES" sz="2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8478618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F0F0974-20CD-0E72-70C5-036BCDD9537F}"/>
              </a:ext>
            </a:extLst>
          </p:cNvPr>
          <p:cNvSpPr txBox="1"/>
          <p:nvPr/>
        </p:nvSpPr>
        <p:spPr>
          <a:xfrm>
            <a:off x="9144000" y="2800851"/>
            <a:ext cx="202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altLang="es-ES" b="1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SOLUCIÓN</a:t>
            </a:r>
            <a:endParaRPr lang="es-ES" b="1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BD6B5A-9F49-3B24-FA6F-BC665BC01FC4}"/>
              </a:ext>
            </a:extLst>
          </p:cNvPr>
          <p:cNvSpPr txBox="1"/>
          <p:nvPr/>
        </p:nvSpPr>
        <p:spPr>
          <a:xfrm rot="16200000">
            <a:off x="220516" y="5422376"/>
            <a:ext cx="20274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1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MODELO</a:t>
            </a:r>
            <a:endParaRPr lang="es-ES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6BA7434-FAEE-4BFB-0AB0-ED08FE8E9CF1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Rendimiento del producto cartesiano de soluciones con modelos de estela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622636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33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FECD34-AF58-2D17-1234-8E81C77EA0DF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Influencia de matriz de desniveles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Imagen 86733915">
            <a:extLst>
              <a:ext uri="{FF2B5EF4-FFF2-40B4-BE49-F238E27FC236}">
                <a16:creationId xmlns:a16="http://schemas.microsoft.com/office/drawing/2014/main" id="{C6AD52E0-097A-AAA8-96A1-7DA7B84B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957" y="5587840"/>
            <a:ext cx="3515946" cy="26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331989257">
            <a:extLst>
              <a:ext uri="{FF2B5EF4-FFF2-40B4-BE49-F238E27FC236}">
                <a16:creationId xmlns:a16="http://schemas.microsoft.com/office/drawing/2014/main" id="{C5427166-5751-14AE-5651-F85F25BD8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979" y="2820122"/>
            <a:ext cx="3517535" cy="264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418232814">
            <a:extLst>
              <a:ext uri="{FF2B5EF4-FFF2-40B4-BE49-F238E27FC236}">
                <a16:creationId xmlns:a16="http://schemas.microsoft.com/office/drawing/2014/main" id="{0058A2AE-4A4A-1837-2917-59A999639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221" y="2821315"/>
            <a:ext cx="3515946" cy="264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666C48A-CB13-0AA0-8C3C-C7BDBF72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807609"/>
                  </p:ext>
                </p:extLst>
              </p:nvPr>
            </p:nvGraphicFramePr>
            <p:xfrm>
              <a:off x="1143833" y="3196440"/>
              <a:ext cx="7774233" cy="4782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13154">
                      <a:extLst>
                        <a:ext uri="{9D8B030D-6E8A-4147-A177-3AD203B41FA5}">
                          <a16:colId xmlns:a16="http://schemas.microsoft.com/office/drawing/2014/main" val="906187008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900769343"/>
                        </a:ext>
                      </a:extLst>
                    </a:gridCol>
                    <a:gridCol w="2483675">
                      <a:extLst>
                        <a:ext uri="{9D8B030D-6E8A-4147-A177-3AD203B41FA5}">
                          <a16:colId xmlns:a16="http://schemas.microsoft.com/office/drawing/2014/main" val="2283509838"/>
                        </a:ext>
                      </a:extLst>
                    </a:gridCol>
                    <a:gridCol w="2411544">
                      <a:extLst>
                        <a:ext uri="{9D8B030D-6E8A-4147-A177-3AD203B41FA5}">
                          <a16:colId xmlns:a16="http://schemas.microsoft.com/office/drawing/2014/main" val="4113394840"/>
                        </a:ext>
                      </a:extLst>
                    </a:gridCol>
                  </a:tblGrid>
                  <a:tr h="849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Solución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Energía producida con relieve (kWh)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Energía producida sin relieve (kWh)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849246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BGA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7.773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7.773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7597815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7.74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𝟗𝟗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𝟑𝟔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60737921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𝟗𝟑𝟓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𝟖𝟗𝟔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459404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(4 sustratos)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7.765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7.765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779410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7.718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7.718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47584662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𝟗𝟐𝟓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𝟖𝟖𝟐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0156375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(7 sustratos)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7.782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7.782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6570263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7.752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7.752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36266458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7.800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7.800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s-ES" sz="180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0449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666C48A-CB13-0AA0-8C3C-C7BDBF72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807609"/>
                  </p:ext>
                </p:extLst>
              </p:nvPr>
            </p:nvGraphicFramePr>
            <p:xfrm>
              <a:off x="1143833" y="3196440"/>
              <a:ext cx="7774233" cy="4782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13154">
                      <a:extLst>
                        <a:ext uri="{9D8B030D-6E8A-4147-A177-3AD203B41FA5}">
                          <a16:colId xmlns:a16="http://schemas.microsoft.com/office/drawing/2014/main" val="906187008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900769343"/>
                        </a:ext>
                      </a:extLst>
                    </a:gridCol>
                    <a:gridCol w="2483675">
                      <a:extLst>
                        <a:ext uri="{9D8B030D-6E8A-4147-A177-3AD203B41FA5}">
                          <a16:colId xmlns:a16="http://schemas.microsoft.com/office/drawing/2014/main" val="2283509838"/>
                        </a:ext>
                      </a:extLst>
                    </a:gridCol>
                    <a:gridCol w="2411544">
                      <a:extLst>
                        <a:ext uri="{9D8B030D-6E8A-4147-A177-3AD203B41FA5}">
                          <a16:colId xmlns:a16="http://schemas.microsoft.com/office/drawing/2014/main" val="4113394840"/>
                        </a:ext>
                      </a:extLst>
                    </a:gridCol>
                  </a:tblGrid>
                  <a:tr h="849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Solución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Energía producida con relieve (kWh)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Energía producida sin relieve (kWh)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849246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BGA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194444" r="-98526" b="-8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194444" r="-1263" b="-8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7597815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294444" r="-98526" b="-7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294444" r="-1263" b="-7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737921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394444" r="-98526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394444" r="-1263" b="-6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3459404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(4 sustratos)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501408" r="-98526" b="-522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501408" r="-1263" b="-5225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9410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593056" r="-98526" b="-4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593056" r="-1263" b="-4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7584662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693056" r="-98526" b="-3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693056" r="-1263" b="-3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156375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(7 sustratos)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Jensen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793056" r="-98526" b="-2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793056" r="-1263" b="-2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6570263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Larsen</a:t>
                          </a:r>
                          <a:endParaRPr lang="es-ES" sz="180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905634" r="-98526" b="-1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905634" r="-1263" b="-1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266458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dirty="0">
                              <a:effectLst/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Ainslie</a:t>
                          </a:r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6462" t="-991667" r="-9852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22475" t="-991667" r="-126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449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62460077-830C-EFF9-F943-858642291219}"/>
              </a:ext>
            </a:extLst>
          </p:cNvPr>
          <p:cNvSpPr txBox="1"/>
          <p:nvPr/>
        </p:nvSpPr>
        <p:spPr>
          <a:xfrm>
            <a:off x="2098074" y="8174774"/>
            <a:ext cx="6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2"/>
                </a:solidFill>
              </a:rPr>
              <a:t>Soluciones analizadas con modelo de estela de Ainslie</a:t>
            </a:r>
          </a:p>
        </p:txBody>
      </p:sp>
    </p:spTree>
    <p:extLst>
      <p:ext uri="{BB962C8B-B14F-4D97-AF65-F5344CB8AC3E}">
        <p14:creationId xmlns:p14="http://schemas.microsoft.com/office/powerpoint/2010/main" val="211069795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06</a:t>
            </a:r>
            <a:b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Evaluación de resultados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34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FECD34-AF58-2D17-1234-8E81C77EA0DF}"/>
              </a:ext>
            </a:extLst>
          </p:cNvPr>
          <p:cNvSpPr txBox="1">
            <a:spLocks/>
          </p:cNvSpPr>
          <p:nvPr/>
        </p:nvSpPr>
        <p:spPr>
          <a:xfrm>
            <a:off x="783039" y="2028517"/>
            <a:ext cx="14864999" cy="772334"/>
          </a:xfrm>
          <a:prstGeom prst="rect">
            <a:avLst/>
          </a:prstGeom>
          <a:noFill/>
        </p:spPr>
        <p:txBody>
          <a:bodyPr wrap="square" lIns="91428" tIns="45713" rIns="91428" bIns="45713" rtlCol="0" anchor="t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ea typeface="Roboto Condensed"/>
                <a:cs typeface="Arial" panose="020B0604020202020204" pitchFamily="34" charset="0"/>
              </a:rPr>
              <a:t>Influencia de matriz de longitud de rugosidad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666C48A-CB13-0AA0-8C3C-C7BDBF72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038951"/>
                  </p:ext>
                </p:extLst>
              </p:nvPr>
            </p:nvGraphicFramePr>
            <p:xfrm>
              <a:off x="1193855" y="3245928"/>
              <a:ext cx="9272362" cy="4782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4498">
                      <a:extLst>
                        <a:ext uri="{9D8B030D-6E8A-4147-A177-3AD203B41FA5}">
                          <a16:colId xmlns:a16="http://schemas.microsoft.com/office/drawing/2014/main" val="906187008"/>
                        </a:ext>
                      </a:extLst>
                    </a:gridCol>
                    <a:gridCol w="1376237">
                      <a:extLst>
                        <a:ext uri="{9D8B030D-6E8A-4147-A177-3AD203B41FA5}">
                          <a16:colId xmlns:a16="http://schemas.microsoft.com/office/drawing/2014/main" val="900769343"/>
                        </a:ext>
                      </a:extLst>
                    </a:gridCol>
                    <a:gridCol w="2931850">
                      <a:extLst>
                        <a:ext uri="{9D8B030D-6E8A-4147-A177-3AD203B41FA5}">
                          <a16:colId xmlns:a16="http://schemas.microsoft.com/office/drawing/2014/main" val="2283509838"/>
                        </a:ext>
                      </a:extLst>
                    </a:gridCol>
                    <a:gridCol w="3349777">
                      <a:extLst>
                        <a:ext uri="{9D8B030D-6E8A-4147-A177-3AD203B41FA5}">
                          <a16:colId xmlns:a16="http://schemas.microsoft.com/office/drawing/2014/main" val="4113394840"/>
                        </a:ext>
                      </a:extLst>
                    </a:gridCol>
                  </a:tblGrid>
                  <a:tr h="849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Solución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Energía producida con rugosidad variable (kWh)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Energía producida con rugosidad constante (kWh)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849246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BGA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𝟓𝟖𝟔𝟔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𝟕𝟖𝟏𝟖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7597815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𝟐𝟓𝟔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𝟒𝟒𝟒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60737921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𝟓𝟒𝟕𝟕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𝟕𝟔𝟕𝟖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459404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(4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𝟎𝟐𝟑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𝟕𝟐𝟐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6779410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𝟔𝟔𝟒𝟒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𝟕𝟐𝟒𝟒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47584662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𝟒𝟐𝟐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𝟓𝟒𝟕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50156375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(7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𝟓𝟒𝟕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𝟖𝟓𝟔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26570263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𝟔𝟏𝟓𝟑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𝟕𝟕𝟐𝟐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36266458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𝟒𝟗𝟗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7.7</m:t>
                                </m:r>
                                <m:r>
                                  <a:rPr lang="es-ES" sz="18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𝟔𝟎𝟔</m:t>
                                </m:r>
                                <m:r>
                                  <a:rPr lang="es-E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s-E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ES" sz="1800" dirty="0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304493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3">
                <a:extLst>
                  <a:ext uri="{FF2B5EF4-FFF2-40B4-BE49-F238E27FC236}">
                    <a16:creationId xmlns:a16="http://schemas.microsoft.com/office/drawing/2014/main" id="{1666C48A-CB13-0AA0-8C3C-C7BDBF722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038951"/>
                  </p:ext>
                </p:extLst>
              </p:nvPr>
            </p:nvGraphicFramePr>
            <p:xfrm>
              <a:off x="1193855" y="3245928"/>
              <a:ext cx="9272362" cy="4782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14498">
                      <a:extLst>
                        <a:ext uri="{9D8B030D-6E8A-4147-A177-3AD203B41FA5}">
                          <a16:colId xmlns:a16="http://schemas.microsoft.com/office/drawing/2014/main" val="906187008"/>
                        </a:ext>
                      </a:extLst>
                    </a:gridCol>
                    <a:gridCol w="1376237">
                      <a:extLst>
                        <a:ext uri="{9D8B030D-6E8A-4147-A177-3AD203B41FA5}">
                          <a16:colId xmlns:a16="http://schemas.microsoft.com/office/drawing/2014/main" val="900769343"/>
                        </a:ext>
                      </a:extLst>
                    </a:gridCol>
                    <a:gridCol w="2931850">
                      <a:extLst>
                        <a:ext uri="{9D8B030D-6E8A-4147-A177-3AD203B41FA5}">
                          <a16:colId xmlns:a16="http://schemas.microsoft.com/office/drawing/2014/main" val="2283509838"/>
                        </a:ext>
                      </a:extLst>
                    </a:gridCol>
                    <a:gridCol w="3349777">
                      <a:extLst>
                        <a:ext uri="{9D8B030D-6E8A-4147-A177-3AD203B41FA5}">
                          <a16:colId xmlns:a16="http://schemas.microsoft.com/office/drawing/2014/main" val="4113394840"/>
                        </a:ext>
                      </a:extLst>
                    </a:gridCol>
                  </a:tblGrid>
                  <a:tr h="849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Algoritmo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Solución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Energía producida con rugosidad variable (kWh)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 b="1" dirty="0">
                              <a:solidFill>
                                <a:schemeClr val="bg1"/>
                              </a:solidFill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Energía producida con rugosidad constante (kWh)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02849246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BGA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198592" r="-115385" b="-8253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198592" r="-909" b="-8253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7597815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294444" r="-115385" b="-7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294444" r="-909" b="-7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0737921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394444" r="-115385" b="-6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394444" r="-909" b="-6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3459404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(4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494444" r="-115385" b="-5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494444" r="-909" b="-5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9410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594444" r="-115385" b="-4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594444" r="-909" b="-4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7584662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694444" r="-115385" b="-31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694444" r="-909" b="-31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0156375"/>
                      </a:ext>
                    </a:extLst>
                  </a:tr>
                  <a:tr h="4370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CRO-SL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(7 sustratos)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Jensen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805634" r="-115385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805634" r="-909" b="-2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6570263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Larsen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893056" r="-115385" b="-1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893056" r="-909" b="-1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266458"/>
                      </a:ext>
                    </a:extLst>
                  </a:tr>
                  <a:tr h="437048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s-ES" sz="1800">
                              <a:effectLst/>
                              <a:latin typeface="Arial" panose="020B0604020202020204" pitchFamily="34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a:t>Ainslie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2287" t="-993056" r="-115385" b="-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6909" t="-993056" r="-909" b="-1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04493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62460077-830C-EFF9-F943-858642291219}"/>
              </a:ext>
            </a:extLst>
          </p:cNvPr>
          <p:cNvSpPr txBox="1"/>
          <p:nvPr/>
        </p:nvSpPr>
        <p:spPr>
          <a:xfrm>
            <a:off x="2771304" y="8073695"/>
            <a:ext cx="6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2"/>
                </a:solidFill>
              </a:rPr>
              <a:t>Soluciones analizadas con modelo de estela de Jensen</a:t>
            </a:r>
          </a:p>
        </p:txBody>
      </p:sp>
      <p:pic>
        <p:nvPicPr>
          <p:cNvPr id="2051" name="Imagen 433254339">
            <a:extLst>
              <a:ext uri="{FF2B5EF4-FFF2-40B4-BE49-F238E27FC236}">
                <a16:creationId xmlns:a16="http://schemas.microsoft.com/office/drawing/2014/main" id="{F32AF584-AA2F-AE5C-C344-226E7FB0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6896" y="5637328"/>
            <a:ext cx="3473030" cy="2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n 1035287820">
            <a:extLst>
              <a:ext uri="{FF2B5EF4-FFF2-40B4-BE49-F238E27FC236}">
                <a16:creationId xmlns:a16="http://schemas.microsoft.com/office/drawing/2014/main" id="{881D9372-915F-E6FF-49D8-ED3CAEE4E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8151" y="2869880"/>
            <a:ext cx="3473030" cy="2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2008852718">
            <a:extLst>
              <a:ext uri="{FF2B5EF4-FFF2-40B4-BE49-F238E27FC236}">
                <a16:creationId xmlns:a16="http://schemas.microsoft.com/office/drawing/2014/main" id="{A1177130-B0B0-036D-E39A-6C0C2AD3E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086" y="2869880"/>
            <a:ext cx="3473030" cy="2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95261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1548584" y="3420896"/>
            <a:ext cx="15161339" cy="1938978"/>
          </a:xfrm>
          <a:prstGeom prst="rect">
            <a:avLst/>
          </a:prstGeom>
          <a:noFill/>
        </p:spPr>
        <p:txBody>
          <a:bodyPr wrap="square"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07</a:t>
            </a:r>
            <a:endParaRPr lang="es-ES_tradnl" sz="6000" b="1" dirty="0">
              <a:solidFill>
                <a:schemeClr val="bg1"/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CONCLUSIONES Y LÍNEAS FUTURAS</a:t>
            </a:r>
            <a:endParaRPr lang="es-ES_tradnl" sz="6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2152650" y="3382796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5465916" y="47767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332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8267700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07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Conclusiones y líneas futuras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36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extBox 30">
            <a:extLst>
              <a:ext uri="{FF2B5EF4-FFF2-40B4-BE49-F238E27FC236}">
                <a16:creationId xmlns:a16="http://schemas.microsoft.com/office/drawing/2014/main" id="{5D197C72-3DAA-66B2-8F09-60DF6A8E2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275" y="2431156"/>
            <a:ext cx="14093353" cy="144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" altLang="es-ES" sz="44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uso de los 3 nuevos sustratos aumenta</a:t>
            </a:r>
            <a:r>
              <a:rPr lang="es-ES_tradnl" altLang="es-ES" sz="44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velocidad de crecimiento de la función de fitness</a:t>
            </a:r>
            <a:endParaRPr lang="es-ES_tradnl" altLang="es-ES" sz="4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:a16="http://schemas.microsoft.com/office/drawing/2014/main" id="{F17F7EA3-0943-9283-3BA4-D79D531AA1BA}"/>
              </a:ext>
            </a:extLst>
          </p:cNvPr>
          <p:cNvCxnSpPr/>
          <p:nvPr/>
        </p:nvCxnSpPr>
        <p:spPr>
          <a:xfrm>
            <a:off x="2849876" y="2277169"/>
            <a:ext cx="0" cy="175260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EF509592-2E70-3431-DC71-88E9B7628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42" y="2369244"/>
            <a:ext cx="1427834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9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7FFB9F38-AC4B-3476-F2FF-B408514D1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275" y="4899719"/>
            <a:ext cx="13861535" cy="144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44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Sustratos 1Px, PSO y WOA mejoran los resultados del CRO-SL</a:t>
            </a:r>
          </a:p>
        </p:txBody>
      </p:sp>
      <p:cxnSp>
        <p:nvCxnSpPr>
          <p:cNvPr id="10" name="Straight Connector 2">
            <a:extLst>
              <a:ext uri="{FF2B5EF4-FFF2-40B4-BE49-F238E27FC236}">
                <a16:creationId xmlns:a16="http://schemas.microsoft.com/office/drawing/2014/main" id="{E9E84C99-3D4F-8A1A-C536-34EEFDDFC38F}"/>
              </a:ext>
            </a:extLst>
          </p:cNvPr>
          <p:cNvCxnSpPr/>
          <p:nvPr/>
        </p:nvCxnSpPr>
        <p:spPr>
          <a:xfrm>
            <a:off x="2849876" y="4747319"/>
            <a:ext cx="0" cy="175260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D06DD8B8-A24D-F567-C5E0-3767EF74A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42" y="4837806"/>
            <a:ext cx="1427833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9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39FABB38-D591-C2C6-923A-880FA2B4A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3276" y="7369869"/>
            <a:ext cx="13719868" cy="144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44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Limitación en el uso de las funciones de relieve y rugosidad</a:t>
            </a:r>
          </a:p>
        </p:txBody>
      </p: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944B99A1-91FB-0691-FDF1-C2319C035EDB}"/>
              </a:ext>
            </a:extLst>
          </p:cNvPr>
          <p:cNvCxnSpPr/>
          <p:nvPr/>
        </p:nvCxnSpPr>
        <p:spPr>
          <a:xfrm>
            <a:off x="2849876" y="7215881"/>
            <a:ext cx="0" cy="175260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3">
            <a:extLst>
              <a:ext uri="{FF2B5EF4-FFF2-40B4-BE49-F238E27FC236}">
                <a16:creationId xmlns:a16="http://schemas.microsoft.com/office/drawing/2014/main" id="{F637C58A-3541-A295-5D09-421A12AE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02" y="7307956"/>
            <a:ext cx="1646774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95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15742577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8267700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07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Conclusiones y líneas futuras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37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476365-F373-F474-55DE-0AF696BB208D}"/>
              </a:ext>
            </a:extLst>
          </p:cNvPr>
          <p:cNvSpPr txBox="1">
            <a:spLocks/>
          </p:cNvSpPr>
          <p:nvPr/>
        </p:nvSpPr>
        <p:spPr>
          <a:xfrm>
            <a:off x="3395611" y="2221491"/>
            <a:ext cx="11496778" cy="772334"/>
          </a:xfrm>
          <a:prstGeom prst="rect">
            <a:avLst/>
          </a:prstGeom>
          <a:noFill/>
        </p:spPr>
        <p:txBody>
          <a:bodyPr wrap="square" lIns="91428" tIns="45713" rIns="91428" bIns="45713" rtlCol="0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IMPACTO SOCIAL, ECONÓMICO Y MEDIOAMBIENTAL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B3146A3-35FB-A7B8-529E-04B0C75A191E}"/>
              </a:ext>
            </a:extLst>
          </p:cNvPr>
          <p:cNvSpPr/>
          <p:nvPr/>
        </p:nvSpPr>
        <p:spPr>
          <a:xfrm>
            <a:off x="2696828" y="3135030"/>
            <a:ext cx="3665335" cy="3665335"/>
          </a:xfrm>
          <a:prstGeom prst="ellipse">
            <a:avLst/>
          </a:prstGeom>
          <a:solidFill>
            <a:srgbClr val="4A8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/>
              <a:t>SOCIAL</a:t>
            </a:r>
            <a:endParaRPr lang="es-ES" sz="200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89253BA-709F-AB5F-C0A9-633222C2B10C}"/>
              </a:ext>
            </a:extLst>
          </p:cNvPr>
          <p:cNvSpPr/>
          <p:nvPr/>
        </p:nvSpPr>
        <p:spPr>
          <a:xfrm>
            <a:off x="6743789" y="4953040"/>
            <a:ext cx="3665335" cy="366533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/>
              <a:t>ECONÓMICO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CF711B7-2FF7-95CA-40D5-9C6D99647F65}"/>
              </a:ext>
            </a:extLst>
          </p:cNvPr>
          <p:cNvSpPr/>
          <p:nvPr/>
        </p:nvSpPr>
        <p:spPr>
          <a:xfrm>
            <a:off x="10790750" y="3135030"/>
            <a:ext cx="3665335" cy="3665335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MEDIOAMBIENTAL</a:t>
            </a:r>
            <a:endParaRPr lang="es-ES" sz="2300" dirty="0"/>
          </a:p>
        </p:txBody>
      </p:sp>
    </p:spTree>
    <p:extLst>
      <p:ext uri="{BB962C8B-B14F-4D97-AF65-F5344CB8AC3E}">
        <p14:creationId xmlns:p14="http://schemas.microsoft.com/office/powerpoint/2010/main" val="25431890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8267700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07</a:t>
            </a:r>
            <a:br>
              <a:rPr lang="es-ES_tradnl" altLang="es-E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Conclusiones y líneas futuras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38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E5FBA2-C4E3-FF20-2C7E-43BF4B81F405}"/>
              </a:ext>
            </a:extLst>
          </p:cNvPr>
          <p:cNvSpPr txBox="1">
            <a:spLocks/>
          </p:cNvSpPr>
          <p:nvPr/>
        </p:nvSpPr>
        <p:spPr>
          <a:xfrm>
            <a:off x="11347002" y="2995000"/>
            <a:ext cx="6172213" cy="580133"/>
          </a:xfrm>
          <a:prstGeom prst="rect">
            <a:avLst/>
          </a:prstGeom>
          <a:noFill/>
        </p:spPr>
        <p:txBody>
          <a:bodyPr wrap="square" lIns="91428" tIns="45713" rIns="91428" bIns="45713" rtlCol="0">
            <a:noAutofit/>
          </a:bodyPr>
          <a:lstStyle>
            <a:lvl1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uk-UA" sz="4400" b="1" kern="1200">
                <a:solidFill>
                  <a:srgbClr val="219BC3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  <a:lvl2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2pPr>
            <a:lvl3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3pPr>
            <a:lvl4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4pPr>
            <a:lvl5pPr algn="l" defTabSz="13700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5pPr>
            <a:lvl6pPr marL="4572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6pPr>
            <a:lvl7pPr marL="9144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7pPr>
            <a:lvl8pPr marL="13716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8pPr>
            <a:lvl9pPr marL="1828800" algn="l" defTabSz="13700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00">
                <a:solidFill>
                  <a:schemeClr val="tx1"/>
                </a:solidFill>
                <a:latin typeface="Franklin Gothic Medium" panose="020B0603020102020204" pitchFamily="34" charset="0"/>
              </a:defRPr>
            </a:lvl9pPr>
          </a:lstStyle>
          <a:p>
            <a:r>
              <a:rPr lang="es-ES" sz="2000" dirty="0">
                <a:latin typeface="Ubuntu" panose="020B0504030602030204" pitchFamily="34" charset="0"/>
              </a:rPr>
              <a:t>OBJETIVOS DE DESARROLLO SOSTENIBLE (ODS)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19A5AB5-C79A-5FAD-EA56-9415D5B9C1FC}"/>
              </a:ext>
            </a:extLst>
          </p:cNvPr>
          <p:cNvSpPr/>
          <p:nvPr/>
        </p:nvSpPr>
        <p:spPr>
          <a:xfrm>
            <a:off x="11476631" y="3702940"/>
            <a:ext cx="2516568" cy="25165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ODS 7: Garantizar el acceso a una energía asequible, segura, sostenible y moderna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394E3BB-929D-229F-D6E2-1D9D7409D0BF}"/>
              </a:ext>
            </a:extLst>
          </p:cNvPr>
          <p:cNvSpPr/>
          <p:nvPr/>
        </p:nvSpPr>
        <p:spPr>
          <a:xfrm>
            <a:off x="14339162" y="3702940"/>
            <a:ext cx="2516568" cy="25165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ODS 8: Promover el crecimiento económico inclusivo y sostenible, el empleo y el trabajo decente para todos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0128AEE-D962-9ED6-C620-1CE214CF9740}"/>
              </a:ext>
            </a:extLst>
          </p:cNvPr>
          <p:cNvSpPr/>
          <p:nvPr/>
        </p:nvSpPr>
        <p:spPr>
          <a:xfrm>
            <a:off x="12907588" y="5945397"/>
            <a:ext cx="2516568" cy="2516568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ODS 12: Garantizar modalidades de consumo y producción sostenibles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4F50129-692E-9B3C-4204-97614AD1B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922908"/>
              </p:ext>
            </p:extLst>
          </p:nvPr>
        </p:nvGraphicFramePr>
        <p:xfrm>
          <a:off x="768785" y="2061987"/>
          <a:ext cx="9834419" cy="6931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8660">
                  <a:extLst>
                    <a:ext uri="{9D8B030D-6E8A-4147-A177-3AD203B41FA5}">
                      <a16:colId xmlns:a16="http://schemas.microsoft.com/office/drawing/2014/main" val="1036592630"/>
                    </a:ext>
                  </a:extLst>
                </a:gridCol>
                <a:gridCol w="2083291">
                  <a:extLst>
                    <a:ext uri="{9D8B030D-6E8A-4147-A177-3AD203B41FA5}">
                      <a16:colId xmlns:a16="http://schemas.microsoft.com/office/drawing/2014/main" val="3321664902"/>
                    </a:ext>
                  </a:extLst>
                </a:gridCol>
                <a:gridCol w="5732468">
                  <a:extLst>
                    <a:ext uri="{9D8B030D-6E8A-4147-A177-3AD203B41FA5}">
                      <a16:colId xmlns:a16="http://schemas.microsoft.com/office/drawing/2014/main" val="3439473076"/>
                    </a:ext>
                  </a:extLst>
                </a:gridCol>
              </a:tblGrid>
              <a:tr h="5241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META ESPECÍFICA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1575327"/>
                  </a:ext>
                </a:extLst>
              </a:tr>
              <a:tr h="615134">
                <a:tc rowSpan="4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7: Garantizar el acceso a una energía asequible, segura, sostenible y moderna.</a:t>
                      </a:r>
                      <a:endParaRPr lang="es-ES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7.1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aquí a 2030, garantizar el acceso universal a servicios energéticos asequibles, fiables y modernos.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3138146"/>
                  </a:ext>
                </a:extLst>
              </a:tr>
              <a:tr h="85743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7.2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aquí a 2030, aumentar considerablemente la proporción de energía renovable en el conjunto de fuentes energéticas.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8962444"/>
                  </a:ext>
                </a:extLst>
              </a:tr>
              <a:tr h="561004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7.3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aquí a 2030, duplicar la tasa mundial de mejora de la eficiencia energética.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8365837"/>
                  </a:ext>
                </a:extLst>
              </a:tr>
              <a:tr h="857439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7.b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aquí a 2030, ampliar la infraestructura y mejorar la tecnología para prestar servicios energéticos modernos y sostenibles para todos los países en desarrollo.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2812458"/>
                  </a:ext>
                </a:extLst>
              </a:tr>
              <a:tr h="204318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8: Promover el crecimiento económico inclusivo y sostenible, el empleo y el trabajo decente para todos.</a:t>
                      </a:r>
                      <a:endParaRPr lang="es-ES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8.4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Mejorar progresivamente, de aquí a 2030, la producción y consumo eficientes de los recursos mundiales y procurar desvincular el crecimiento económico de la degradación del medio ambiente, conforme al Marco Decenal de Programas sobre modalidades de Consumo y Producción Sostenibles, empezando por los países desarrollados.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0369887"/>
                  </a:ext>
                </a:extLst>
              </a:tr>
              <a:tr h="137031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3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12: Garantizar modalidades de consumo y producción sostenibles.</a:t>
                      </a:r>
                      <a:endParaRPr lang="es-ES" sz="13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ODS 12.2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aquí a 2030, lograr la gestión sostenible y el uso eficiente de los recursos naturales.</a:t>
                      </a:r>
                      <a:endParaRPr lang="es-E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779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72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8267700" cy="131111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07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Conclusiones y líneas futuras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 dirty="0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39</a:t>
            </a:fld>
            <a:endParaRPr lang="es-ES" altLang="es-ES" b="1" dirty="0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7FFB9F38-AC4B-3476-F2FF-B408514D1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865" y="2620158"/>
            <a:ext cx="13861535" cy="107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32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CFD en la metodología metaheurística de optimización de la distribución de turbinas eólicas.</a:t>
            </a:r>
          </a:p>
        </p:txBody>
      </p:sp>
      <p:cxnSp>
        <p:nvCxnSpPr>
          <p:cNvPr id="10" name="Straight Connector 2">
            <a:extLst>
              <a:ext uri="{FF2B5EF4-FFF2-40B4-BE49-F238E27FC236}">
                <a16:creationId xmlns:a16="http://schemas.microsoft.com/office/drawing/2014/main" id="{E9E84C99-3D4F-8A1A-C536-34EEFDDFC38F}"/>
              </a:ext>
            </a:extLst>
          </p:cNvPr>
          <p:cNvCxnSpPr>
            <a:cxnSpLocks/>
          </p:cNvCxnSpPr>
          <p:nvPr/>
        </p:nvCxnSpPr>
        <p:spPr>
          <a:xfrm>
            <a:off x="2521466" y="2558245"/>
            <a:ext cx="0" cy="1139117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D06DD8B8-A24D-F567-C5E0-3767EF74A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32" y="2558245"/>
            <a:ext cx="1427833" cy="9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TextBox 30">
            <a:extLst>
              <a:ext uri="{FF2B5EF4-FFF2-40B4-BE49-F238E27FC236}">
                <a16:creationId xmlns:a16="http://schemas.microsoft.com/office/drawing/2014/main" id="{18A97F07-53AD-BD1A-DB1F-2EFFF550F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865" y="4215921"/>
            <a:ext cx="13861535" cy="58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32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de turbinas eólicas en el ámbito del sector de la defensa.</a:t>
            </a:r>
          </a:p>
        </p:txBody>
      </p:sp>
      <p:cxnSp>
        <p:nvCxnSpPr>
          <p:cNvPr id="25" name="Straight Connector 2">
            <a:extLst>
              <a:ext uri="{FF2B5EF4-FFF2-40B4-BE49-F238E27FC236}">
                <a16:creationId xmlns:a16="http://schemas.microsoft.com/office/drawing/2014/main" id="{96653007-4D3D-8A84-52EA-65B01360788D}"/>
              </a:ext>
            </a:extLst>
          </p:cNvPr>
          <p:cNvCxnSpPr>
            <a:cxnSpLocks/>
          </p:cNvCxnSpPr>
          <p:nvPr/>
        </p:nvCxnSpPr>
        <p:spPr>
          <a:xfrm>
            <a:off x="2521466" y="3938743"/>
            <a:ext cx="0" cy="1139117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">
            <a:extLst>
              <a:ext uri="{FF2B5EF4-FFF2-40B4-BE49-F238E27FC236}">
                <a16:creationId xmlns:a16="http://schemas.microsoft.com/office/drawing/2014/main" id="{67281130-410D-2F91-7643-A48A4C256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32" y="3938743"/>
            <a:ext cx="1427833" cy="9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D9E6668-9255-A50E-B067-453E6721D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865" y="5319241"/>
            <a:ext cx="13861535" cy="107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32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del orden de mantenimiento de las turbinas para minimizar las pérdidas por las estelas.</a:t>
            </a:r>
          </a:p>
        </p:txBody>
      </p:sp>
      <p:cxnSp>
        <p:nvCxnSpPr>
          <p:cNvPr id="31" name="Straight Connector 2">
            <a:extLst>
              <a:ext uri="{FF2B5EF4-FFF2-40B4-BE49-F238E27FC236}">
                <a16:creationId xmlns:a16="http://schemas.microsoft.com/office/drawing/2014/main" id="{0DCF99B0-EDB1-5D84-43AE-DDDD830618CD}"/>
              </a:ext>
            </a:extLst>
          </p:cNvPr>
          <p:cNvCxnSpPr>
            <a:cxnSpLocks/>
          </p:cNvCxnSpPr>
          <p:nvPr/>
        </p:nvCxnSpPr>
        <p:spPr>
          <a:xfrm>
            <a:off x="2521466" y="5257328"/>
            <a:ext cx="0" cy="1139117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">
            <a:extLst>
              <a:ext uri="{FF2B5EF4-FFF2-40B4-BE49-F238E27FC236}">
                <a16:creationId xmlns:a16="http://schemas.microsoft.com/office/drawing/2014/main" id="{DB361572-F3AB-7CFD-F287-FD59FF3D1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32" y="5257328"/>
            <a:ext cx="1427833" cy="9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9C6CACE8-E8D8-86AB-FD1E-598F04649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865" y="6651551"/>
            <a:ext cx="13861535" cy="107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32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Realización de modelos de estela orientados a predecir el déficit de velocidades en atmósfera marciana.</a:t>
            </a:r>
          </a:p>
        </p:txBody>
      </p:sp>
      <p:cxnSp>
        <p:nvCxnSpPr>
          <p:cNvPr id="34" name="Straight Connector 2">
            <a:extLst>
              <a:ext uri="{FF2B5EF4-FFF2-40B4-BE49-F238E27FC236}">
                <a16:creationId xmlns:a16="http://schemas.microsoft.com/office/drawing/2014/main" id="{9CCDD055-0684-EB1B-07D7-39135F682577}"/>
              </a:ext>
            </a:extLst>
          </p:cNvPr>
          <p:cNvCxnSpPr>
            <a:cxnSpLocks/>
          </p:cNvCxnSpPr>
          <p:nvPr/>
        </p:nvCxnSpPr>
        <p:spPr>
          <a:xfrm>
            <a:off x="2521466" y="6589638"/>
            <a:ext cx="0" cy="1139117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8EC424F2-1666-F00A-7964-9A41694C5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32" y="6589638"/>
            <a:ext cx="1427833" cy="9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id="{91A3DFA9-9AA9-E981-2811-D099772EF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865" y="8007882"/>
            <a:ext cx="13861535" cy="107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eaLnBrk="1" hangingPunct="1"/>
            <a:r>
              <a:rPr lang="es-ES_tradnl" altLang="es-ES" sz="3200" b="1" dirty="0">
                <a:solidFill>
                  <a:srgbClr val="0056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parámetros del CRO que permitan su ejecución en tiempos menores.</a:t>
            </a:r>
          </a:p>
        </p:txBody>
      </p:sp>
      <p:cxnSp>
        <p:nvCxnSpPr>
          <p:cNvPr id="40" name="Straight Connector 2">
            <a:extLst>
              <a:ext uri="{FF2B5EF4-FFF2-40B4-BE49-F238E27FC236}">
                <a16:creationId xmlns:a16="http://schemas.microsoft.com/office/drawing/2014/main" id="{31B9B663-F08F-FBE0-A26B-F6B4B2A422D6}"/>
              </a:ext>
            </a:extLst>
          </p:cNvPr>
          <p:cNvCxnSpPr>
            <a:cxnSpLocks/>
          </p:cNvCxnSpPr>
          <p:nvPr/>
        </p:nvCxnSpPr>
        <p:spPr>
          <a:xfrm>
            <a:off x="2521466" y="7945969"/>
            <a:ext cx="0" cy="1139117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>
            <a:extLst>
              <a:ext uri="{FF2B5EF4-FFF2-40B4-BE49-F238E27FC236}">
                <a16:creationId xmlns:a16="http://schemas.microsoft.com/office/drawing/2014/main" id="{F0BAB931-7B56-805F-E69C-5906CCB42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32" y="7945969"/>
            <a:ext cx="1427833" cy="9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8" tIns="45713" rIns="91428" bIns="45713">
            <a:spAutoFit/>
          </a:bodyPr>
          <a:lstStyle/>
          <a:p>
            <a:pPr algn="r" eaLnBrk="1" hangingPunct="1"/>
            <a:r>
              <a:rPr lang="es-ES_tradnl" altLang="es-E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3844148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B416CEDC-E90C-0E14-DAF0-1932D333B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01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Introducción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3" name="Slide Number Placeholder 2">
            <a:extLst>
              <a:ext uri="{FF2B5EF4-FFF2-40B4-BE49-F238E27FC236}">
                <a16:creationId xmlns:a16="http://schemas.microsoft.com/office/drawing/2014/main" id="{C4FECC42-E6CD-A228-06B1-043C70D84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4113B5FD-8426-4DA3-A280-6D4365E98965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4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0B817B1B-82A9-C180-B06C-BC66A5C2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511" y="2906362"/>
            <a:ext cx="4221306" cy="2088943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79ED0172-859D-7E24-7F7C-3309EBB1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186" y="2933081"/>
            <a:ext cx="2439018" cy="2076821"/>
          </a:xfrm>
          <a:prstGeom prst="rect">
            <a:avLst/>
          </a:prstGeom>
        </p:spPr>
      </p:pic>
      <p:pic>
        <p:nvPicPr>
          <p:cNvPr id="4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700F57CE-521B-C5FD-D937-9CD21EB0A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796" y="2906362"/>
            <a:ext cx="6848226" cy="5186794"/>
          </a:xfrm>
          <a:prstGeom prst="rect">
            <a:avLst/>
          </a:prstGeom>
        </p:spPr>
      </p:pic>
      <p:pic>
        <p:nvPicPr>
          <p:cNvPr id="5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EB82E17-5EE9-812C-B835-CD9BA98C9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058" y="5402035"/>
            <a:ext cx="4999759" cy="2802700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FA1DA589-1DEF-C22E-0D80-2375B2F96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0759" y="5277098"/>
            <a:ext cx="4046516" cy="281197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035CB8-31F5-09F7-5130-24538A6D4578}"/>
              </a:ext>
            </a:extLst>
          </p:cNvPr>
          <p:cNvSpPr txBox="1"/>
          <p:nvPr/>
        </p:nvSpPr>
        <p:spPr>
          <a:xfrm>
            <a:off x="5591175" y="4681538"/>
            <a:ext cx="7105650" cy="923925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5400" b="1" dirty="0">
                <a:solidFill>
                  <a:schemeClr val="accent1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¡MUCHAS </a:t>
            </a:r>
            <a:r>
              <a:rPr lang="es-ES_tradnl" sz="5400" b="1" dirty="0">
                <a:solidFill>
                  <a:schemeClr val="accent5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GRACIAS!</a:t>
            </a:r>
          </a:p>
        </p:txBody>
      </p:sp>
      <p:grpSp>
        <p:nvGrpSpPr>
          <p:cNvPr id="20483" name="Group 3">
            <a:extLst>
              <a:ext uri="{FF2B5EF4-FFF2-40B4-BE49-F238E27FC236}">
                <a16:creationId xmlns:a16="http://schemas.microsoft.com/office/drawing/2014/main" id="{B1CF37C6-A645-0F81-882E-BEE447899903}"/>
              </a:ext>
            </a:extLst>
          </p:cNvPr>
          <p:cNvGrpSpPr>
            <a:grpSpLocks/>
          </p:cNvGrpSpPr>
          <p:nvPr/>
        </p:nvGrpSpPr>
        <p:grpSpPr bwMode="auto">
          <a:xfrm>
            <a:off x="5510213" y="4457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4173198-0362-F8FC-A0AB-205145EBF270}"/>
                </a:ext>
              </a:extLst>
            </p:cNvPr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BC6D02-15FA-7FF1-C216-BA1E17691BC6}"/>
                </a:ext>
              </a:extLst>
            </p:cNvPr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84" name="Group 7">
            <a:extLst>
              <a:ext uri="{FF2B5EF4-FFF2-40B4-BE49-F238E27FC236}">
                <a16:creationId xmlns:a16="http://schemas.microsoft.com/office/drawing/2014/main" id="{B2128F02-E5D7-FCF5-1CD7-E60D9977AEA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2011025" y="5143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E0B3BC0-B265-FA1C-08B4-5AAC6AFD2AFB}"/>
                </a:ext>
              </a:extLst>
            </p:cNvPr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CE2E62-DC98-1C0F-1731-5CE7E140C23C}"/>
                </a:ext>
              </a:extLst>
            </p:cNvPr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1A389D23-D1DC-F5DD-CCE3-658B34F24175}"/>
              </a:ext>
            </a:extLst>
          </p:cNvPr>
          <p:cNvSpPr txBox="1"/>
          <p:nvPr/>
        </p:nvSpPr>
        <p:spPr>
          <a:xfrm>
            <a:off x="13671755" y="9412928"/>
            <a:ext cx="3941199" cy="461651"/>
          </a:xfrm>
          <a:prstGeom prst="rect">
            <a:avLst/>
          </a:prstGeom>
          <a:noFill/>
        </p:spPr>
        <p:txBody>
          <a:bodyPr wrap="square" lIns="91428" tIns="45713" rIns="91428" bIns="45713">
            <a:spAutoFit/>
          </a:bodyPr>
          <a:lstStyle/>
          <a:p>
            <a:pPr algn="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b="1">
                <a:solidFill>
                  <a:schemeClr val="accent1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antonio.romero</a:t>
            </a:r>
            <a:r>
              <a:rPr lang="es-ES_tradnl" sz="24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@</a:t>
            </a:r>
            <a:r>
              <a:rPr lang="es-ES_tradnl" sz="2400" b="1">
                <a:solidFill>
                  <a:schemeClr val="accent5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urjc</a:t>
            </a:r>
            <a:r>
              <a:rPr lang="es-ES_tradnl" sz="2400" b="1">
                <a:solidFill>
                  <a:schemeClr val="accent1"/>
                </a:solidFill>
                <a:latin typeface="Arial" panose="020B0604020202020204" pitchFamily="34" charset="0"/>
                <a:ea typeface="Lato Semibold" panose="020F0502020204030203" pitchFamily="34" charset="0"/>
                <a:cs typeface="Arial" panose="020B0604020202020204" pitchFamily="34" charset="0"/>
              </a:rPr>
              <a:t>.es</a:t>
            </a:r>
            <a:endParaRPr lang="es-ES_tradnl" sz="2400" b="1" dirty="0">
              <a:solidFill>
                <a:schemeClr val="accent5"/>
              </a:solidFill>
              <a:latin typeface="Arial" panose="020B0604020202020204" pitchFamily="34" charset="0"/>
              <a:ea typeface="Lato Semibold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Imágenes de Icono Correo - Descarga gratuita en Freepik">
            <a:extLst>
              <a:ext uri="{FF2B5EF4-FFF2-40B4-BE49-F238E27FC236}">
                <a16:creationId xmlns:a16="http://schemas.microsoft.com/office/drawing/2014/main" id="{3DA4B409-1280-C9E6-7E62-D8D7412B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9189" y="9391187"/>
            <a:ext cx="505132" cy="50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01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Introducción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5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9" name="Imagen 8" descr="Nubes en el cielo&#10;&#10;Descripción generada automáticamente">
            <a:extLst>
              <a:ext uri="{FF2B5EF4-FFF2-40B4-BE49-F238E27FC236}">
                <a16:creationId xmlns:a16="http://schemas.microsoft.com/office/drawing/2014/main" id="{A81D3996-8DAE-5766-BF2A-4D7B52D6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2"/>
          <a:stretch/>
        </p:blipFill>
        <p:spPr>
          <a:xfrm>
            <a:off x="677477" y="5625641"/>
            <a:ext cx="5897987" cy="2594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8CDB2F5-6A23-24A7-A92C-2D0F3978DB1B}"/>
              </a:ext>
            </a:extLst>
          </p:cNvPr>
          <p:cNvSpPr txBox="1"/>
          <p:nvPr/>
        </p:nvSpPr>
        <p:spPr>
          <a:xfrm>
            <a:off x="3626471" y="3620050"/>
            <a:ext cx="13844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¿Dónde posiciono cada uno de los aerogeneradores?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8B9076-3B28-1AEB-564A-FCCB47EA0CF8}"/>
              </a:ext>
            </a:extLst>
          </p:cNvPr>
          <p:cNvSpPr txBox="1"/>
          <p:nvPr/>
        </p:nvSpPr>
        <p:spPr>
          <a:xfrm>
            <a:off x="3398344" y="4076585"/>
            <a:ext cx="142175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¿Cómo simulo el funcionamiento aerodinámico de las turbinas eólicas?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2AED77-69E9-361D-8BEB-2D2669E89183}"/>
              </a:ext>
            </a:extLst>
          </p:cNvPr>
          <p:cNvSpPr txBox="1"/>
          <p:nvPr/>
        </p:nvSpPr>
        <p:spPr>
          <a:xfrm>
            <a:off x="3537968" y="3105387"/>
            <a:ext cx="1398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¿Cómo obtengo mayores valores de energía generada?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D04FCAF-0918-8727-68E0-0B5FEACCBA32}"/>
              </a:ext>
            </a:extLst>
          </p:cNvPr>
          <p:cNvSpPr txBox="1"/>
          <p:nvPr/>
        </p:nvSpPr>
        <p:spPr>
          <a:xfrm>
            <a:off x="526200" y="2281309"/>
            <a:ext cx="15209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Quiero mejorar el funcionamiento y eficiencia de un parque eólico…</a:t>
            </a:r>
          </a:p>
        </p:txBody>
      </p:sp>
      <p:pic>
        <p:nvPicPr>
          <p:cNvPr id="14" name="Picture 2" descr="Espectacular transporte por carretera de una pala eólica gigante">
            <a:extLst>
              <a:ext uri="{FF2B5EF4-FFF2-40B4-BE49-F238E27FC236}">
                <a16:creationId xmlns:a16="http://schemas.microsoft.com/office/drawing/2014/main" id="{0861FAF1-AE12-0B36-AE57-B7A620F09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24640" r="12545" b="6909"/>
          <a:stretch/>
        </p:blipFill>
        <p:spPr bwMode="auto">
          <a:xfrm>
            <a:off x="7083341" y="5641237"/>
            <a:ext cx="5104476" cy="257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Wind Turbine CFD Analysis - YouTube">
            <a:extLst>
              <a:ext uri="{FF2B5EF4-FFF2-40B4-BE49-F238E27FC236}">
                <a16:creationId xmlns:a16="http://schemas.microsoft.com/office/drawing/2014/main" id="{152FEA97-009E-F8FC-8045-88F23125B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104" y="5641237"/>
            <a:ext cx="4579050" cy="26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161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01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Introducción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6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DA96875-777A-7A92-10E5-E2EB6BD12B01}"/>
              </a:ext>
            </a:extLst>
          </p:cNvPr>
          <p:cNvSpPr txBox="1">
            <a:spLocks/>
          </p:cNvSpPr>
          <p:nvPr/>
        </p:nvSpPr>
        <p:spPr>
          <a:xfrm>
            <a:off x="742775" y="2137652"/>
            <a:ext cx="16574458" cy="854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500" b="1" dirty="0">
                <a:latin typeface="Arial" panose="020B0604020202020204" pitchFamily="34" charset="0"/>
                <a:cs typeface="Arial" panose="020B0604020202020204" pitchFamily="34" charset="0"/>
              </a:rPr>
              <a:t>Número total de posibles combinaciones de aerogeneradores (soluciones)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E5B4784-49B2-910E-DC76-1EDE573C4D10}"/>
              </a:ext>
            </a:extLst>
          </p:cNvPr>
          <p:cNvSpPr/>
          <p:nvPr/>
        </p:nvSpPr>
        <p:spPr>
          <a:xfrm rot="5400000">
            <a:off x="5284080" y="5120280"/>
            <a:ext cx="1108776" cy="5318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B4DD967F-A2E2-2D3F-0C4A-8C23F3CFE88F}"/>
              </a:ext>
            </a:extLst>
          </p:cNvPr>
          <p:cNvSpPr txBox="1">
            <a:spLocks/>
          </p:cNvSpPr>
          <p:nvPr/>
        </p:nvSpPr>
        <p:spPr>
          <a:xfrm>
            <a:off x="3591699" y="6026311"/>
            <a:ext cx="4478696" cy="13147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ESPACIO DE BÚSQUEDA </a:t>
            </a:r>
          </a:p>
          <a:p>
            <a:pPr algn="ctr"/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(QUASI)-INFINITO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5BC2537-E001-B0AE-FD9D-DE3F31B77D37}"/>
              </a:ext>
            </a:extLst>
          </p:cNvPr>
          <p:cNvSpPr txBox="1">
            <a:spLocks/>
          </p:cNvSpPr>
          <p:nvPr/>
        </p:nvSpPr>
        <p:spPr>
          <a:xfrm>
            <a:off x="1484982" y="3833978"/>
            <a:ext cx="9527806" cy="9139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Configuración de 30x30 con 30 turbinas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6E44F4C-2978-E230-D381-A44BF1D42575}"/>
              </a:ext>
            </a:extLst>
          </p:cNvPr>
          <p:cNvSpPr/>
          <p:nvPr/>
        </p:nvSpPr>
        <p:spPr>
          <a:xfrm>
            <a:off x="7567869" y="6352033"/>
            <a:ext cx="1414480" cy="5742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4A8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28EAC19-91DD-3234-6967-8716BEB60BB8}"/>
              </a:ext>
            </a:extLst>
          </p:cNvPr>
          <p:cNvSpPr txBox="1">
            <a:spLocks/>
          </p:cNvSpPr>
          <p:nvPr/>
        </p:nvSpPr>
        <p:spPr>
          <a:xfrm>
            <a:off x="9261856" y="6176547"/>
            <a:ext cx="4366915" cy="925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-Fuerza bruta.</a:t>
            </a:r>
          </a:p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-Optimización lineal.</a:t>
            </a:r>
          </a:p>
          <a:p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-Planificadores.</a:t>
            </a:r>
          </a:p>
        </p:txBody>
      </p:sp>
      <p:sp>
        <p:nvSpPr>
          <p:cNvPr id="12" name="Signo de multiplicación 11">
            <a:extLst>
              <a:ext uri="{FF2B5EF4-FFF2-40B4-BE49-F238E27FC236}">
                <a16:creationId xmlns:a16="http://schemas.microsoft.com/office/drawing/2014/main" id="{705FD1F1-9493-3E07-1C0E-FA3D96EAB254}"/>
              </a:ext>
            </a:extLst>
          </p:cNvPr>
          <p:cNvSpPr/>
          <p:nvPr/>
        </p:nvSpPr>
        <p:spPr>
          <a:xfrm>
            <a:off x="12046565" y="5847867"/>
            <a:ext cx="619504" cy="657360"/>
          </a:xfrm>
          <a:prstGeom prst="mathMultiply">
            <a:avLst>
              <a:gd name="adj1" fmla="val 6181"/>
            </a:avLst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igno de multiplicación 1">
            <a:extLst>
              <a:ext uri="{FF2B5EF4-FFF2-40B4-BE49-F238E27FC236}">
                <a16:creationId xmlns:a16="http://schemas.microsoft.com/office/drawing/2014/main" id="{9BB67397-B2C2-C3EE-BB3E-B48251AC46C9}"/>
              </a:ext>
            </a:extLst>
          </p:cNvPr>
          <p:cNvSpPr/>
          <p:nvPr/>
        </p:nvSpPr>
        <p:spPr>
          <a:xfrm>
            <a:off x="13288774" y="6310459"/>
            <a:ext cx="619504" cy="657360"/>
          </a:xfrm>
          <a:prstGeom prst="mathMultiply">
            <a:avLst>
              <a:gd name="adj1" fmla="val 6181"/>
            </a:avLst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igno de multiplicación 2">
            <a:extLst>
              <a:ext uri="{FF2B5EF4-FFF2-40B4-BE49-F238E27FC236}">
                <a16:creationId xmlns:a16="http://schemas.microsoft.com/office/drawing/2014/main" id="{01470AAE-4CEB-D9CC-0283-F76336C67C2E}"/>
              </a:ext>
            </a:extLst>
          </p:cNvPr>
          <p:cNvSpPr/>
          <p:nvPr/>
        </p:nvSpPr>
        <p:spPr>
          <a:xfrm>
            <a:off x="12414929" y="6800137"/>
            <a:ext cx="619504" cy="657360"/>
          </a:xfrm>
          <a:prstGeom prst="mathMultiply">
            <a:avLst>
              <a:gd name="adj1" fmla="val 6181"/>
            </a:avLst>
          </a:prstGeom>
          <a:solidFill>
            <a:schemeClr val="accent6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356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 animBg="1"/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4464174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01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Introducción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7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A30E42-4935-DDF3-F57F-4A7E6D083391}"/>
              </a:ext>
            </a:extLst>
          </p:cNvPr>
          <p:cNvSpPr>
            <a:spLocks noGrp="1"/>
          </p:cNvSpPr>
          <p:nvPr/>
        </p:nvSpPr>
        <p:spPr>
          <a:xfrm>
            <a:off x="8232260" y="1122248"/>
            <a:ext cx="9675562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23AA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SELECCIÓN DE METODOLOGÍA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4216BE-3337-29AF-D1BB-8D7DF9C9AF22}"/>
              </a:ext>
            </a:extLst>
          </p:cNvPr>
          <p:cNvSpPr txBox="1"/>
          <p:nvPr/>
        </p:nvSpPr>
        <p:spPr>
          <a:xfrm>
            <a:off x="463431" y="6616791"/>
            <a:ext cx="6379957" cy="24006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Características y propiedades: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Uso recomendado en problemas de optimización complejos que requieren gran magnitud de datos y operaciones.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Basadas en los sucesos observados en los procesos de la naturaleza.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 encuentran la mejor solución, pero sí una solución muy próxima a ella en tiempos asumibles.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301C31D-B7D0-CD33-0E80-C631286C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2" y="3363605"/>
            <a:ext cx="6092551" cy="3297718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8CC4218-39A1-4710-DC67-B6682CF697C2}"/>
              </a:ext>
            </a:extLst>
          </p:cNvPr>
          <p:cNvSpPr txBox="1">
            <a:spLocks/>
          </p:cNvSpPr>
          <p:nvPr/>
        </p:nvSpPr>
        <p:spPr>
          <a:xfrm>
            <a:off x="617209" y="2642649"/>
            <a:ext cx="5429546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Algoritmos metaheurísticos</a:t>
            </a: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84881DCF-CD4D-725B-BAEE-AF5517D46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896708"/>
              </p:ext>
            </p:extLst>
          </p:nvPr>
        </p:nvGraphicFramePr>
        <p:xfrm>
          <a:off x="8336662" y="3252108"/>
          <a:ext cx="7938429" cy="615407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97727">
                  <a:extLst>
                    <a:ext uri="{9D8B030D-6E8A-4147-A177-3AD203B41FA5}">
                      <a16:colId xmlns:a16="http://schemas.microsoft.com/office/drawing/2014/main" val="2944150343"/>
                    </a:ext>
                  </a:extLst>
                </a:gridCol>
                <a:gridCol w="2694559">
                  <a:extLst>
                    <a:ext uri="{9D8B030D-6E8A-4147-A177-3AD203B41FA5}">
                      <a16:colId xmlns:a16="http://schemas.microsoft.com/office/drawing/2014/main" val="2413600915"/>
                    </a:ext>
                  </a:extLst>
                </a:gridCol>
                <a:gridCol w="2646143">
                  <a:extLst>
                    <a:ext uri="{9D8B030D-6E8A-4147-A177-3AD203B41FA5}">
                      <a16:colId xmlns:a16="http://schemas.microsoft.com/office/drawing/2014/main" val="3314591264"/>
                    </a:ext>
                  </a:extLst>
                </a:gridCol>
              </a:tblGrid>
              <a:tr h="825786"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dirty="0">
                          <a:effectLst/>
                        </a:rPr>
                        <a:t>Parámetros​</a:t>
                      </a:r>
                      <a:endParaRPr lang="es-ES" sz="2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dirty="0">
                          <a:effectLst/>
                        </a:rPr>
                        <a:t>CFD​</a:t>
                      </a:r>
                      <a:endParaRPr lang="es-ES" sz="2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s-ES" sz="2400" dirty="0">
                          <a:effectLst/>
                        </a:rPr>
                        <a:t>Modelos de estela​</a:t>
                      </a:r>
                      <a:endParaRPr lang="es-ES" sz="240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7563990"/>
                  </a:ext>
                </a:extLst>
              </a:tr>
              <a:tr h="648832"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effectLst/>
                        </a:rPr>
                        <a:t>Precisión​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00B050"/>
                          </a:solidFill>
                          <a:effectLst/>
                        </a:rPr>
                        <a:t>Alta​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FF0000"/>
                          </a:solidFill>
                          <a:effectLst/>
                        </a:rPr>
                        <a:t>Media​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426196"/>
                  </a:ext>
                </a:extLst>
              </a:tr>
              <a:tr h="747140"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effectLst/>
                        </a:rPr>
                        <a:t>Tiempo de ejecución​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FF0000"/>
                          </a:solidFill>
                          <a:effectLst/>
                        </a:rPr>
                        <a:t>Muy elevado​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00B050"/>
                          </a:solidFill>
                          <a:effectLst/>
                        </a:rPr>
                        <a:t>Bajo (&lt;1 </a:t>
                      </a:r>
                      <a:r>
                        <a:rPr lang="es-ES" sz="2000" b="1" dirty="0" err="1">
                          <a:solidFill>
                            <a:srgbClr val="00B050"/>
                          </a:solidFill>
                          <a:effectLst/>
                        </a:rPr>
                        <a:t>seg</a:t>
                      </a:r>
                      <a:r>
                        <a:rPr lang="es-ES" sz="2000" b="1" dirty="0">
                          <a:solidFill>
                            <a:srgbClr val="00B050"/>
                          </a:solidFill>
                          <a:effectLst/>
                        </a:rPr>
                        <a:t>.)​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28520"/>
                  </a:ext>
                </a:extLst>
              </a:tr>
              <a:tr h="747140"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effectLst/>
                        </a:rPr>
                        <a:t>Capacidad de automatización​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FF0000"/>
                          </a:solidFill>
                          <a:effectLst/>
                        </a:rPr>
                        <a:t>Baja​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00B050"/>
                          </a:solidFill>
                          <a:effectLst/>
                        </a:rPr>
                        <a:t>Alta​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469540"/>
                  </a:ext>
                </a:extLst>
              </a:tr>
              <a:tr h="1061725"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effectLst/>
                        </a:rPr>
                        <a:t>Necesidad de preprocesamiento de datos​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FF0000"/>
                          </a:solidFill>
                          <a:effectLst/>
                        </a:rPr>
                        <a:t>Diseño CAD, mallado, cálculos de y+…​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b="1" dirty="0">
                          <a:solidFill>
                            <a:srgbClr val="00B050"/>
                          </a:solidFill>
                          <a:effectLst/>
                        </a:rPr>
                        <a:t>Coordenadas de turbinas sobre un plano.​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3463"/>
                  </a:ext>
                </a:extLst>
              </a:tr>
              <a:tr h="747140"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effectLst/>
                        </a:rPr>
                        <a:t>Equipamiento </a:t>
                      </a:r>
                      <a:endParaRPr lang="es-ES" dirty="0"/>
                    </a:p>
                    <a:p>
                      <a:pPr lvl="0">
                        <a:buNone/>
                      </a:pPr>
                      <a:r>
                        <a:rPr lang="es-ES" sz="2000" dirty="0">
                          <a:effectLst/>
                        </a:rPr>
                        <a:t>informático​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FF0000"/>
                          </a:solidFill>
                          <a:effectLst/>
                        </a:rPr>
                        <a:t>Componentes de alta calidad​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00B050"/>
                          </a:solidFill>
                          <a:effectLst/>
                        </a:rPr>
                        <a:t>Estándar​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564306"/>
                  </a:ext>
                </a:extLst>
              </a:tr>
              <a:tr h="1376311"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effectLst/>
                        </a:rPr>
                        <a:t>Simplicidad jerárquica de programas​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FF0000"/>
                          </a:solidFill>
                          <a:effectLst/>
                        </a:rPr>
                        <a:t>Necesidad de sincronizar varias herramientas​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s-ES" sz="2000" dirty="0">
                          <a:solidFill>
                            <a:srgbClr val="00B050"/>
                          </a:solidFill>
                          <a:effectLst/>
                        </a:rPr>
                        <a:t>Se puede implementar en una única herramienta​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846595"/>
                  </a:ext>
                </a:extLst>
              </a:tr>
            </a:tbl>
          </a:graphicData>
        </a:graphic>
      </p:graphicFrame>
      <p:sp>
        <p:nvSpPr>
          <p:cNvPr id="18" name="Título 1">
            <a:extLst>
              <a:ext uri="{FF2B5EF4-FFF2-40B4-BE49-F238E27FC236}">
                <a16:creationId xmlns:a16="http://schemas.microsoft.com/office/drawing/2014/main" id="{0DF5164A-C598-A499-23E9-9D667A28CA02}"/>
              </a:ext>
            </a:extLst>
          </p:cNvPr>
          <p:cNvSpPr txBox="1">
            <a:spLocks/>
          </p:cNvSpPr>
          <p:nvPr/>
        </p:nvSpPr>
        <p:spPr>
          <a:xfrm>
            <a:off x="8232260" y="2642649"/>
            <a:ext cx="5429546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latin typeface="Arial" panose="020B0604020202020204" pitchFamily="34" charset="0"/>
                <a:cs typeface="Arial" panose="020B0604020202020204" pitchFamily="34" charset="0"/>
              </a:rPr>
              <a:t>Tabla de ponderación</a:t>
            </a:r>
          </a:p>
        </p:txBody>
      </p:sp>
    </p:spTree>
    <p:extLst>
      <p:ext uri="{BB962C8B-B14F-4D97-AF65-F5344CB8AC3E}">
        <p14:creationId xmlns:p14="http://schemas.microsoft.com/office/powerpoint/2010/main" val="21560831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012A13F-C238-120F-ECDE-9C63F1C14A5B}"/>
              </a:ext>
            </a:extLst>
          </p:cNvPr>
          <p:cNvSpPr/>
          <p:nvPr/>
        </p:nvSpPr>
        <p:spPr>
          <a:xfrm>
            <a:off x="0" y="0"/>
            <a:ext cx="18288000" cy="90027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3" rIns="91428" bIns="45713" anchor="ctr"/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uk-UA" sz="89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AE7FE694-32CA-C0C6-5F56-FCB530FFAC2E}"/>
              </a:ext>
            </a:extLst>
          </p:cNvPr>
          <p:cNvSpPr txBox="1"/>
          <p:nvPr/>
        </p:nvSpPr>
        <p:spPr>
          <a:xfrm>
            <a:off x="3121818" y="3420896"/>
            <a:ext cx="12044363" cy="1938978"/>
          </a:xfrm>
          <a:prstGeom prst="rect">
            <a:avLst/>
          </a:prstGeom>
          <a:noFill/>
        </p:spPr>
        <p:txBody>
          <a:bodyPr lIns="91428" tIns="45713" rIns="91428" bIns="45713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APARTADO 02</a:t>
            </a:r>
          </a:p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ESTADO DEL ARTE</a:t>
            </a:r>
          </a:p>
        </p:txBody>
      </p:sp>
      <p:grpSp>
        <p:nvGrpSpPr>
          <p:cNvPr id="10246" name="Agrupar 33">
            <a:extLst>
              <a:ext uri="{FF2B5EF4-FFF2-40B4-BE49-F238E27FC236}">
                <a16:creationId xmlns:a16="http://schemas.microsoft.com/office/drawing/2014/main" id="{A88BF308-3F23-0BF6-4825-036F86A340B5}"/>
              </a:ext>
            </a:extLst>
          </p:cNvPr>
          <p:cNvGrpSpPr>
            <a:grpSpLocks/>
          </p:cNvGrpSpPr>
          <p:nvPr/>
        </p:nvGrpSpPr>
        <p:grpSpPr bwMode="auto">
          <a:xfrm>
            <a:off x="5398060" y="3283258"/>
            <a:ext cx="793750" cy="708025"/>
            <a:chOff x="1406133" y="686869"/>
            <a:chExt cx="2648037" cy="2353739"/>
          </a:xfrm>
        </p:grpSpPr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63D4E5A-181A-611E-ED62-30C4E6D49B57}"/>
                </a:ext>
              </a:extLst>
            </p:cNvPr>
            <p:cNvCxnSpPr/>
            <p:nvPr/>
          </p:nvCxnSpPr>
          <p:spPr>
            <a:xfrm>
              <a:off x="1406133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9A30533E-493F-3A5E-3684-98FFB8C395FD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7" name="Agrupar 36">
            <a:extLst>
              <a:ext uri="{FF2B5EF4-FFF2-40B4-BE49-F238E27FC236}">
                <a16:creationId xmlns:a16="http://schemas.microsoft.com/office/drawing/2014/main" id="{AA73DB9E-723A-202D-4ADF-6B607F7BDE5E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12204097" y="4789487"/>
            <a:ext cx="795337" cy="708025"/>
            <a:chOff x="1406133" y="686869"/>
            <a:chExt cx="2648037" cy="2353739"/>
          </a:xfrm>
        </p:grpSpPr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148571D-A63B-F9DC-F4D9-F8EAC3823C55}"/>
                </a:ext>
              </a:extLst>
            </p:cNvPr>
            <p:cNvCxnSpPr/>
            <p:nvPr/>
          </p:nvCxnSpPr>
          <p:spPr>
            <a:xfrm>
              <a:off x="1384991" y="729089"/>
              <a:ext cx="0" cy="2311519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74EE432A-8892-DD90-0B43-1B47805ADD05}"/>
                </a:ext>
              </a:extLst>
            </p:cNvPr>
            <p:cNvCxnSpPr/>
            <p:nvPr/>
          </p:nvCxnSpPr>
          <p:spPr>
            <a:xfrm flipH="1">
              <a:off x="1406133" y="686869"/>
              <a:ext cx="2648037" cy="0"/>
            </a:xfrm>
            <a:prstGeom prst="line">
              <a:avLst/>
            </a:prstGeom>
            <a:ln w="63500" cap="sq">
              <a:solidFill>
                <a:schemeClr val="bg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C645FA1-D3EC-259F-B68B-87985296CFEA}"/>
              </a:ext>
            </a:extLst>
          </p:cNvPr>
          <p:cNvSpPr txBox="1"/>
          <p:nvPr/>
        </p:nvSpPr>
        <p:spPr>
          <a:xfrm>
            <a:off x="2822081" y="6227186"/>
            <a:ext cx="126438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4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800" b="1" dirty="0">
                <a:solidFill>
                  <a:schemeClr val="accent4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Diseño e implementación de sustratos en algoritmo CRO-SL para la distribución de aerogeneradores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99600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2" grpId="0"/>
      <p:bldP spid="32" grpId="1"/>
      <p:bldP spid="3" grpId="0"/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87EA1E7-91B1-CBDD-4F5D-DE264479A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76300" y="571500"/>
            <a:ext cx="7254875" cy="1322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_tradnl" altLang="es-ES" dirty="0">
                <a:solidFill>
                  <a:schemeClr val="accent1"/>
                </a:solidFill>
                <a:latin typeface="Arial"/>
                <a:ea typeface="Roboto Condensed"/>
                <a:cs typeface="Arial"/>
              </a:rPr>
              <a:t>Apartado 02</a:t>
            </a:r>
            <a:br>
              <a:rPr lang="es-ES_tradnl" altLang="es-E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es-ES" dirty="0">
                <a:solidFill>
                  <a:srgbClr val="00566C"/>
                </a:solidFill>
                <a:latin typeface="Arial"/>
                <a:ea typeface="Roboto Condensed"/>
                <a:cs typeface="Arial"/>
              </a:rPr>
              <a:t>Estado del arte</a:t>
            </a:r>
            <a:endParaRPr lang="es-ES_tradnl" altLang="es-ES" dirty="0">
              <a:solidFill>
                <a:srgbClr val="0056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7" name="Slide Number Placeholder 2">
            <a:extLst>
              <a:ext uri="{FF2B5EF4-FFF2-40B4-BE49-F238E27FC236}">
                <a16:creationId xmlns:a16="http://schemas.microsoft.com/office/drawing/2014/main" id="{FF4B1E88-93AF-EA3D-147C-2F5E14CB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400" y="9072563"/>
            <a:ext cx="17335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3" rIns="91428" bIns="45713">
            <a:spAutoFit/>
          </a:bodyPr>
          <a:lstStyle>
            <a:lvl1pPr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1370013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pág.</a:t>
            </a:r>
          </a:p>
          <a:p>
            <a:pPr eaLnBrk="1" hangingPunct="1"/>
            <a:r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t>0</a:t>
            </a:r>
            <a:fld id="{C41FB617-29B9-4F4E-91D2-BEB052D99762}" type="slidenum">
              <a:rPr lang="es-ES" altLang="es-ES" b="1">
                <a:solidFill>
                  <a:schemeClr val="accent2"/>
                </a:solidFill>
                <a:latin typeface="Franklin Gothic Medium" panose="020B0603020102020204" pitchFamily="34" charset="0"/>
              </a:rPr>
              <a:pPr eaLnBrk="1" hangingPunct="1"/>
              <a:t>9</a:t>
            </a:fld>
            <a:endParaRPr lang="es-ES" altLang="es-ES" b="1">
              <a:solidFill>
                <a:schemeClr val="accent2"/>
              </a:solidFill>
              <a:latin typeface="Franklin Gothic Medium" panose="020B06030201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DF9C1EE-5500-8AF8-A13B-696065811CCE}"/>
              </a:ext>
            </a:extLst>
          </p:cNvPr>
          <p:cNvGrpSpPr/>
          <p:nvPr/>
        </p:nvGrpSpPr>
        <p:grpSpPr>
          <a:xfrm>
            <a:off x="1776353" y="3000778"/>
            <a:ext cx="14735294" cy="5233928"/>
            <a:chOff x="254480" y="1943746"/>
            <a:chExt cx="11728560" cy="416594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071A762F-777D-E76F-250B-07A5CC33A0DD}"/>
                </a:ext>
              </a:extLst>
            </p:cNvPr>
            <p:cNvSpPr/>
            <p:nvPr/>
          </p:nvSpPr>
          <p:spPr>
            <a:xfrm>
              <a:off x="9434087" y="1943746"/>
              <a:ext cx="2181687" cy="2181687"/>
            </a:xfrm>
            <a:prstGeom prst="ellipse">
              <a:avLst/>
            </a:prstGeom>
            <a:solidFill>
              <a:srgbClr val="009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/>
                <a:t>OPTIMIZACIÓN DE DISTRIBUCIÓN DE TURBINAS EÓLICAS SOBRE EL TERRENO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3D220FE-6D4B-FC68-E83A-8D7715D91437}"/>
                </a:ext>
              </a:extLst>
            </p:cNvPr>
            <p:cNvSpPr/>
            <p:nvPr/>
          </p:nvSpPr>
          <p:spPr>
            <a:xfrm>
              <a:off x="578040" y="2001279"/>
              <a:ext cx="2066622" cy="2066622"/>
            </a:xfrm>
            <a:prstGeom prst="ellipse">
              <a:avLst/>
            </a:prstGeom>
            <a:solidFill>
              <a:srgbClr val="009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/>
                <a:t>SELECCIÓN DE LOCALIZACIÓN PARA LA INSTALACIÓN DE PARQUES EÓLICOS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B1371F7-8BAD-B3AF-9AE0-1FE832047591}"/>
                </a:ext>
              </a:extLst>
            </p:cNvPr>
            <p:cNvSpPr/>
            <p:nvPr/>
          </p:nvSpPr>
          <p:spPr>
            <a:xfrm>
              <a:off x="4830960" y="2001278"/>
              <a:ext cx="2066622" cy="2066622"/>
            </a:xfrm>
            <a:prstGeom prst="ellipse">
              <a:avLst/>
            </a:prstGeom>
            <a:solidFill>
              <a:srgbClr val="009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590" b="1"/>
                <a:t>OPTIMIZACIÓN GEOMÉTRICA DE TURBINAS INDIVIDUALES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0FE74C96-40B0-4E01-31CF-F5B1D81D39FD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 flipV="1">
              <a:off x="2644662" y="3034589"/>
              <a:ext cx="218629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969D9D90-3F35-FF96-1655-8B23FF0BFB0C}"/>
                </a:ext>
              </a:extLst>
            </p:cNvPr>
            <p:cNvCxnSpPr>
              <a:cxnSpLocks/>
              <a:stCxn id="6" idx="6"/>
              <a:endCxn id="4" idx="2"/>
            </p:cNvCxnSpPr>
            <p:nvPr/>
          </p:nvCxnSpPr>
          <p:spPr>
            <a:xfrm>
              <a:off x="6897582" y="3034589"/>
              <a:ext cx="253650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FCC7EB1-EC43-14F2-4700-1D71D75639F4}"/>
                </a:ext>
              </a:extLst>
            </p:cNvPr>
            <p:cNvGrpSpPr/>
            <p:nvPr/>
          </p:nvGrpSpPr>
          <p:grpSpPr>
            <a:xfrm>
              <a:off x="3515790" y="4338558"/>
              <a:ext cx="4991614" cy="1540255"/>
              <a:chOff x="3515790" y="4338558"/>
              <a:chExt cx="4991614" cy="1540255"/>
            </a:xfrm>
          </p:grpSpPr>
          <p:pic>
            <p:nvPicPr>
              <p:cNvPr id="22" name="Imagen 21">
                <a:extLst>
                  <a:ext uri="{FF2B5EF4-FFF2-40B4-BE49-F238E27FC236}">
                    <a16:creationId xmlns:a16="http://schemas.microsoft.com/office/drawing/2014/main" id="{0F111655-44CA-56C0-6F36-B8E0D52FCC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15790" y="4386039"/>
                <a:ext cx="1312060" cy="1390910"/>
              </a:xfrm>
              <a:prstGeom prst="rect">
                <a:avLst/>
              </a:prstGeom>
            </p:spPr>
          </p:pic>
          <p:pic>
            <p:nvPicPr>
              <p:cNvPr id="23" name="Imagen 22">
                <a:extLst>
                  <a:ext uri="{FF2B5EF4-FFF2-40B4-BE49-F238E27FC236}">
                    <a16:creationId xmlns:a16="http://schemas.microsoft.com/office/drawing/2014/main" id="{EEB5C504-7C2D-8D1A-6820-961472789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3158" y="4338558"/>
                <a:ext cx="1372296" cy="1540255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4D74CD54-4B7D-AF37-4E3D-E4497BFF74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8027" y="4638345"/>
                <a:ext cx="2059377" cy="1223145"/>
              </a:xfrm>
              <a:prstGeom prst="rect">
                <a:avLst/>
              </a:prstGeom>
            </p:spPr>
          </p:pic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7AE893DD-C229-274C-12DE-1A4ECE4A6ABA}"/>
                </a:ext>
              </a:extLst>
            </p:cNvPr>
            <p:cNvGrpSpPr/>
            <p:nvPr/>
          </p:nvGrpSpPr>
          <p:grpSpPr>
            <a:xfrm>
              <a:off x="8981287" y="4433666"/>
              <a:ext cx="3001753" cy="1676026"/>
              <a:chOff x="8981287" y="4433666"/>
              <a:chExt cx="3001753" cy="1676026"/>
            </a:xfrm>
          </p:grpSpPr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8738D2F1-8057-72F9-B5B8-DE4E47730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1287" y="4433666"/>
                <a:ext cx="1543644" cy="1667854"/>
              </a:xfrm>
              <a:prstGeom prst="rect">
                <a:avLst/>
              </a:prstGeom>
            </p:spPr>
          </p:pic>
          <p:pic>
            <p:nvPicPr>
              <p:cNvPr id="21" name="Imagen 20">
                <a:extLst>
                  <a:ext uri="{FF2B5EF4-FFF2-40B4-BE49-F238E27FC236}">
                    <a16:creationId xmlns:a16="http://schemas.microsoft.com/office/drawing/2014/main" id="{E2D13B3F-63B4-9011-45C5-DDB0F0826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92246" y="4498940"/>
                <a:ext cx="1490794" cy="1610752"/>
              </a:xfrm>
              <a:prstGeom prst="rect">
                <a:avLst/>
              </a:prstGeom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728FC556-DFE8-7AFF-7EC5-50487A85646E}"/>
                </a:ext>
              </a:extLst>
            </p:cNvPr>
            <p:cNvGrpSpPr/>
            <p:nvPr/>
          </p:nvGrpSpPr>
          <p:grpSpPr>
            <a:xfrm>
              <a:off x="254480" y="4318017"/>
              <a:ext cx="2472071" cy="1729074"/>
              <a:chOff x="254480" y="4318017"/>
              <a:chExt cx="2472071" cy="1729074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02531A45-A622-0108-948F-93293A52A860}"/>
                  </a:ext>
                </a:extLst>
              </p:cNvPr>
              <p:cNvGrpSpPr/>
              <p:nvPr/>
            </p:nvGrpSpPr>
            <p:grpSpPr>
              <a:xfrm>
                <a:off x="254480" y="4318017"/>
                <a:ext cx="2472071" cy="1729074"/>
                <a:chOff x="254480" y="4318017"/>
                <a:chExt cx="2472071" cy="1729074"/>
              </a:xfrm>
            </p:grpSpPr>
            <p:pic>
              <p:nvPicPr>
                <p:cNvPr id="14" name="Picture 2">
                  <a:extLst>
                    <a:ext uri="{FF2B5EF4-FFF2-40B4-BE49-F238E27FC236}">
                      <a16:creationId xmlns:a16="http://schemas.microsoft.com/office/drawing/2014/main" id="{E45D2F30-6718-5952-A955-BCB0A690DE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4480" y="4318017"/>
                  <a:ext cx="2472071" cy="17290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" name="Diagrama de flujo: unión de suma 14">
                  <a:extLst>
                    <a:ext uri="{FF2B5EF4-FFF2-40B4-BE49-F238E27FC236}">
                      <a16:creationId xmlns:a16="http://schemas.microsoft.com/office/drawing/2014/main" id="{5E63AF40-C6D6-0EB3-A539-584C7F07315B}"/>
                    </a:ext>
                  </a:extLst>
                </p:cNvPr>
                <p:cNvSpPr/>
                <p:nvPr/>
              </p:nvSpPr>
              <p:spPr>
                <a:xfrm>
                  <a:off x="805344" y="5115187"/>
                  <a:ext cx="134731" cy="134731"/>
                </a:xfrm>
                <a:prstGeom prst="flowChartSummingJuncti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 dirty="0"/>
                </a:p>
              </p:txBody>
            </p:sp>
            <p:sp>
              <p:nvSpPr>
                <p:cNvPr id="16" name="Diagrama de flujo: unión de suma 15">
                  <a:extLst>
                    <a:ext uri="{FF2B5EF4-FFF2-40B4-BE49-F238E27FC236}">
                      <a16:creationId xmlns:a16="http://schemas.microsoft.com/office/drawing/2014/main" id="{E479ECD4-7E4F-8192-171B-D95AAF16554F}"/>
                    </a:ext>
                  </a:extLst>
                </p:cNvPr>
                <p:cNvSpPr/>
                <p:nvPr/>
              </p:nvSpPr>
              <p:spPr>
                <a:xfrm>
                  <a:off x="578040" y="5032658"/>
                  <a:ext cx="134731" cy="134731"/>
                </a:xfrm>
                <a:prstGeom prst="flowChartSummingJuncti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7" name="Diagrama de flujo: unión de suma 16">
                  <a:extLst>
                    <a:ext uri="{FF2B5EF4-FFF2-40B4-BE49-F238E27FC236}">
                      <a16:creationId xmlns:a16="http://schemas.microsoft.com/office/drawing/2014/main" id="{7A5C227E-996C-077C-08AB-95BBD0668F4A}"/>
                    </a:ext>
                  </a:extLst>
                </p:cNvPr>
                <p:cNvSpPr/>
                <p:nvPr/>
              </p:nvSpPr>
              <p:spPr>
                <a:xfrm>
                  <a:off x="1233780" y="4486915"/>
                  <a:ext cx="134731" cy="134731"/>
                </a:xfrm>
                <a:prstGeom prst="flowChartSummingJuncti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8" name="Diagrama de flujo: unión de suma 17">
                  <a:extLst>
                    <a:ext uri="{FF2B5EF4-FFF2-40B4-BE49-F238E27FC236}">
                      <a16:creationId xmlns:a16="http://schemas.microsoft.com/office/drawing/2014/main" id="{1FC657A0-93C6-D0CA-C899-71B7284200F2}"/>
                    </a:ext>
                  </a:extLst>
                </p:cNvPr>
                <p:cNvSpPr/>
                <p:nvPr/>
              </p:nvSpPr>
              <p:spPr>
                <a:xfrm>
                  <a:off x="986633" y="4433666"/>
                  <a:ext cx="134731" cy="134731"/>
                </a:xfrm>
                <a:prstGeom prst="flowChartSummingJuncti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" name="Diagrama de flujo: unión de suma 18">
                  <a:extLst>
                    <a:ext uri="{FF2B5EF4-FFF2-40B4-BE49-F238E27FC236}">
                      <a16:creationId xmlns:a16="http://schemas.microsoft.com/office/drawing/2014/main" id="{23C3C6CA-7868-7C66-A9CC-C29A58E7D31A}"/>
                    </a:ext>
                  </a:extLst>
                </p:cNvPr>
                <p:cNvSpPr/>
                <p:nvPr/>
              </p:nvSpPr>
              <p:spPr>
                <a:xfrm>
                  <a:off x="645405" y="4770999"/>
                  <a:ext cx="134731" cy="134731"/>
                </a:xfrm>
                <a:prstGeom prst="flowChartSummingJuncti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3" name="Diagrama de flujo: unión de suma 12">
                <a:extLst>
                  <a:ext uri="{FF2B5EF4-FFF2-40B4-BE49-F238E27FC236}">
                    <a16:creationId xmlns:a16="http://schemas.microsoft.com/office/drawing/2014/main" id="{6FE5A2BB-3561-A9B5-353F-3D984F1A02C4}"/>
                  </a:ext>
                </a:extLst>
              </p:cNvPr>
              <p:cNvSpPr/>
              <p:nvPr/>
            </p:nvSpPr>
            <p:spPr>
              <a:xfrm>
                <a:off x="1199963" y="5267003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sp>
        <p:nvSpPr>
          <p:cNvPr id="25" name="Flecha: a la derecha 24">
            <a:extLst>
              <a:ext uri="{FF2B5EF4-FFF2-40B4-BE49-F238E27FC236}">
                <a16:creationId xmlns:a16="http://schemas.microsoft.com/office/drawing/2014/main" id="{25CCCCFF-ED54-DE1A-0DCE-906184B60B9E}"/>
              </a:ext>
            </a:extLst>
          </p:cNvPr>
          <p:cNvSpPr/>
          <p:nvPr/>
        </p:nvSpPr>
        <p:spPr>
          <a:xfrm rot="1888985">
            <a:off x="12544008" y="2834046"/>
            <a:ext cx="1108776" cy="53184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431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TEAM SLIDES">
  <a:themeElements>
    <a:clrScheme name="UNIR">
      <a:dk1>
        <a:srgbClr val="0C0B0B"/>
      </a:dk1>
      <a:lt1>
        <a:srgbClr val="FFFFFF"/>
      </a:lt1>
      <a:dk2>
        <a:srgbClr val="858591"/>
      </a:dk2>
      <a:lt2>
        <a:srgbClr val="F2F2F5"/>
      </a:lt2>
      <a:accent1>
        <a:srgbClr val="219BC3"/>
      </a:accent1>
      <a:accent2>
        <a:srgbClr val="C0C0C8"/>
      </a:accent2>
      <a:accent3>
        <a:srgbClr val="219BC3"/>
      </a:accent3>
      <a:accent4>
        <a:srgbClr val="FFFFFF"/>
      </a:accent4>
      <a:accent5>
        <a:srgbClr val="00566C"/>
      </a:accent5>
      <a:accent6>
        <a:srgbClr val="00566C"/>
      </a:accent6>
      <a:hlink>
        <a:srgbClr val="00566C"/>
      </a:hlink>
      <a:folHlink>
        <a:srgbClr val="1E98CC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3200" dirty="0" err="1">
            <a:solidFill>
              <a:schemeClr val="tx2"/>
            </a:solidFill>
            <a:latin typeface="+mj-lt"/>
          </a:defRPr>
        </a:defPPr>
      </a:lst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AM SLIDES">
  <a:themeElements>
    <a:clrScheme name="UNIR">
      <a:dk1>
        <a:srgbClr val="0C0B0B"/>
      </a:dk1>
      <a:lt1>
        <a:srgbClr val="FFFFFF"/>
      </a:lt1>
      <a:dk2>
        <a:srgbClr val="858591"/>
      </a:dk2>
      <a:lt2>
        <a:srgbClr val="F2F2F5"/>
      </a:lt2>
      <a:accent1>
        <a:srgbClr val="219BC3"/>
      </a:accent1>
      <a:accent2>
        <a:srgbClr val="C0C0C8"/>
      </a:accent2>
      <a:accent3>
        <a:srgbClr val="219BC3"/>
      </a:accent3>
      <a:accent4>
        <a:srgbClr val="FFFFFF"/>
      </a:accent4>
      <a:accent5>
        <a:srgbClr val="00566C"/>
      </a:accent5>
      <a:accent6>
        <a:srgbClr val="00566C"/>
      </a:accent6>
      <a:hlink>
        <a:srgbClr val="00566C"/>
      </a:hlink>
      <a:folHlink>
        <a:srgbClr val="1E98CC"/>
      </a:folHlink>
    </a:clrScheme>
    <a:fontScheme name="Ángulo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3200" dirty="0" err="1">
            <a:solidFill>
              <a:schemeClr val="tx2"/>
            </a:solidFill>
            <a:latin typeface="+mj-lt"/>
          </a:defRPr>
        </a:defPPr>
      </a:lst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E1C0FC74B3174194FF149F9456036A" ma:contentTypeVersion="14" ma:contentTypeDescription="Create a new document." ma:contentTypeScope="" ma:versionID="123c87ef37ea3b34b9928378b738f01d">
  <xsd:schema xmlns:xsd="http://www.w3.org/2001/XMLSchema" xmlns:xs="http://www.w3.org/2001/XMLSchema" xmlns:p="http://schemas.microsoft.com/office/2006/metadata/properties" xmlns:ns3="a6642f6d-5081-4791-b9e2-ba520a08f6f9" xmlns:ns4="2a878932-0fea-4e49-8237-6613bb282416" targetNamespace="http://schemas.microsoft.com/office/2006/metadata/properties" ma:root="true" ma:fieldsID="544dda0ad1fdbda5ed594a51a2fd38e4" ns3:_="" ns4:_="">
    <xsd:import namespace="a6642f6d-5081-4791-b9e2-ba520a08f6f9"/>
    <xsd:import namespace="2a878932-0fea-4e49-8237-6613bb2824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42f6d-5081-4791-b9e2-ba520a08f6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78932-0fea-4e49-8237-6613bb2824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76DE1C-5911-4098-B3AC-2B148B57F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642f6d-5081-4791-b9e2-ba520a08f6f9"/>
    <ds:schemaRef ds:uri="2a878932-0fea-4e49-8237-6613bb2824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110C50-9D6E-492A-BD44-170BEC25D3D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61AFDB-5B1F-4FAF-A547-89ADE1EE951F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a6642f6d-5081-4791-b9e2-ba520a08f6f9"/>
    <ds:schemaRef ds:uri="http://schemas.microsoft.com/office/infopath/2007/PartnerControls"/>
    <ds:schemaRef ds:uri="2a878932-0fea-4e49-8237-6613bb282416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15456</TotalTime>
  <Words>1855</Words>
  <Application>Microsoft Office PowerPoint</Application>
  <PresentationFormat>Personalizado</PresentationFormat>
  <Paragraphs>495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53" baseType="lpstr">
      <vt:lpstr>aremat font</vt:lpstr>
      <vt:lpstr>Arial</vt:lpstr>
      <vt:lpstr>Arial Rounded MT Bold</vt:lpstr>
      <vt:lpstr>Calibri</vt:lpstr>
      <vt:lpstr>Cambria Math</vt:lpstr>
      <vt:lpstr>Courier New</vt:lpstr>
      <vt:lpstr>Franklin Gothic Book</vt:lpstr>
      <vt:lpstr>Franklin Gothic Medium</vt:lpstr>
      <vt:lpstr>Lucida Grande</vt:lpstr>
      <vt:lpstr>Ubuntu</vt:lpstr>
      <vt:lpstr>Wingdings</vt:lpstr>
      <vt:lpstr>TEAM SLIDES</vt:lpstr>
      <vt:lpstr>1_TEAM SLIDES</vt:lpstr>
      <vt:lpstr>Presentación de PowerPoint</vt:lpstr>
      <vt:lpstr>Presentación de PowerPoint</vt:lpstr>
      <vt:lpstr>Presentación de PowerPoint</vt:lpstr>
      <vt:lpstr>Apartado 01 Introducción</vt:lpstr>
      <vt:lpstr>Apartado 01 Introducción</vt:lpstr>
      <vt:lpstr>Apartado 01 Introducción</vt:lpstr>
      <vt:lpstr>Apartado 01 Introducción</vt:lpstr>
      <vt:lpstr>Presentación de PowerPoint</vt:lpstr>
      <vt:lpstr>Apartado 02 Estado del arte</vt:lpstr>
      <vt:lpstr>Apartado 02 Estado del arte</vt:lpstr>
      <vt:lpstr>Apartado 02 Estado del arte</vt:lpstr>
      <vt:lpstr>Apartado 02 Estado del arte</vt:lpstr>
      <vt:lpstr>Presentación de PowerPoint</vt:lpstr>
      <vt:lpstr>Apartado 03 Marco teórico</vt:lpstr>
      <vt:lpstr>Apartado 03 Marco teórico</vt:lpstr>
      <vt:lpstr>Apartado 03 Marco teórico</vt:lpstr>
      <vt:lpstr>Apartado 03 Marco teórico</vt:lpstr>
      <vt:lpstr>Apartado 03 Marco teórico</vt:lpstr>
      <vt:lpstr>Apartado 03 Marco teórico</vt:lpstr>
      <vt:lpstr>Apartado 03 Marco teórico</vt:lpstr>
      <vt:lpstr>Presentación de PowerPoint</vt:lpstr>
      <vt:lpstr>Apartado 04 Requisitos y datos</vt:lpstr>
      <vt:lpstr>Presentación de PowerPoint</vt:lpstr>
      <vt:lpstr>Apartado 05 Herramienta desarrollada</vt:lpstr>
      <vt:lpstr>Apartado 05 Herramienta desarrollada</vt:lpstr>
      <vt:lpstr>Apartado 05 Herramienta desarrollada</vt:lpstr>
      <vt:lpstr>Apartado 05 Herramienta desarrollada</vt:lpstr>
      <vt:lpstr>Presentación de PowerPoint</vt:lpstr>
      <vt:lpstr>Apartado 06 Evaluación de resultados</vt:lpstr>
      <vt:lpstr>Apartado 06 Evaluación de resultados</vt:lpstr>
      <vt:lpstr>Apartado 06 Evaluación de resultados</vt:lpstr>
      <vt:lpstr>Apartado 06 Evaluación de resultados</vt:lpstr>
      <vt:lpstr>Apartado 06 Evaluación de resultados</vt:lpstr>
      <vt:lpstr>Apartado 06 Evaluación de resultados</vt:lpstr>
      <vt:lpstr>Presentación de PowerPoint</vt:lpstr>
      <vt:lpstr>Apartado 07 Conclusiones y líneas futuras</vt:lpstr>
      <vt:lpstr>Apartado 07 Conclusiones y líneas futuras</vt:lpstr>
      <vt:lpstr>Apartado 07 Conclusiones y líneas futuras</vt:lpstr>
      <vt:lpstr>Apartado 07 Conclusiones y líneas futuras</vt:lpstr>
      <vt:lpstr>Presentación de PowerPoint</vt:lpstr>
    </vt:vector>
  </TitlesOfParts>
  <Manager/>
  <Company>unir.net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UNIR</dc:creator>
  <cp:keywords/>
  <dc:description/>
  <cp:lastModifiedBy>Antonio José Romero Barrera</cp:lastModifiedBy>
  <cp:revision>1667</cp:revision>
  <dcterms:created xsi:type="dcterms:W3CDTF">2015-01-20T11:47:48Z</dcterms:created>
  <dcterms:modified xsi:type="dcterms:W3CDTF">2023-09-07T15:18:06Z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0x010100A3E1C0FC74B3174194FF149F9456036A</vt:lpwstr>
  </property>
</Properties>
</file>